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60" r:id="rId4"/>
    <p:sldId id="339" r:id="rId5"/>
    <p:sldId id="340" r:id="rId6"/>
    <p:sldId id="341" r:id="rId7"/>
    <p:sldId id="342" r:id="rId8"/>
    <p:sldId id="343" r:id="rId9"/>
    <p:sldId id="259" r:id="rId10"/>
    <p:sldId id="260" r:id="rId11"/>
    <p:sldId id="261" r:id="rId12"/>
    <p:sldId id="263" r:id="rId13"/>
    <p:sldId id="264" r:id="rId14"/>
    <p:sldId id="266" r:id="rId15"/>
    <p:sldId id="267" r:id="rId16"/>
    <p:sldId id="269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6" r:id="rId26"/>
    <p:sldId id="278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344" r:id="rId43"/>
    <p:sldId id="279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52" r:id="rId52"/>
    <p:sldId id="265" r:id="rId53"/>
    <p:sldId id="353" r:id="rId54"/>
    <p:sldId id="354" r:id="rId55"/>
    <p:sldId id="355" r:id="rId56"/>
    <p:sldId id="356" r:id="rId57"/>
    <p:sldId id="357" r:id="rId58"/>
    <p:sldId id="358" r:id="rId59"/>
    <p:sldId id="359" r:id="rId60"/>
    <p:sldId id="296" r:id="rId61"/>
    <p:sldId id="298" r:id="rId62"/>
    <p:sldId id="311" r:id="rId63"/>
    <p:sldId id="301" r:id="rId64"/>
    <p:sldId id="302" r:id="rId65"/>
    <p:sldId id="303" r:id="rId66"/>
    <p:sldId id="304" r:id="rId67"/>
    <p:sldId id="305" r:id="rId68"/>
    <p:sldId id="306" r:id="rId69"/>
    <p:sldId id="307" r:id="rId70"/>
    <p:sldId id="308" r:id="rId71"/>
    <p:sldId id="309" r:id="rId72"/>
    <p:sldId id="310" r:id="rId73"/>
    <p:sldId id="312" r:id="rId74"/>
    <p:sldId id="313" r:id="rId75"/>
    <p:sldId id="314" r:id="rId76"/>
    <p:sldId id="315" r:id="rId77"/>
    <p:sldId id="316" r:id="rId78"/>
    <p:sldId id="317" r:id="rId79"/>
    <p:sldId id="318" r:id="rId80"/>
    <p:sldId id="319" r:id="rId81"/>
    <p:sldId id="320" r:id="rId82"/>
    <p:sldId id="322" r:id="rId83"/>
    <p:sldId id="323" r:id="rId84"/>
    <p:sldId id="324" r:id="rId85"/>
    <p:sldId id="325" r:id="rId86"/>
    <p:sldId id="326" r:id="rId87"/>
    <p:sldId id="327" r:id="rId88"/>
    <p:sldId id="328" r:id="rId89"/>
    <p:sldId id="329" r:id="rId90"/>
    <p:sldId id="331" r:id="rId91"/>
    <p:sldId id="330" r:id="rId92"/>
    <p:sldId id="299" r:id="rId93"/>
    <p:sldId id="300" r:id="rId94"/>
    <p:sldId id="332" r:id="rId95"/>
    <p:sldId id="335" r:id="rId96"/>
    <p:sldId id="334" r:id="rId97"/>
    <p:sldId id="336" r:id="rId98"/>
    <p:sldId id="337" r:id="rId99"/>
    <p:sldId id="338" r:id="rId100"/>
    <p:sldId id="333" r:id="rId10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D91B-1D75-4C63-8CF9-E5E65218B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90CEDB-C4F1-4F31-951A-6D01F8CE1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9EC97-46D5-4AF8-904A-302CDE760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DBC4-FD54-48C0-9823-B44A267C8990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5946B-A89E-4E1F-A0E3-0CFB928DD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A336A-5B4E-4E5A-919F-4E47D605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BE7C-5FC8-4076-A5CC-CD1A994251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008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759D6-719F-4DB4-A691-FD116C59F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3E5F75-372B-475E-961E-DBA92A4587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3F0BBF-1137-4C81-A075-C093BD264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4EF280-8EEA-44E4-BC37-FB13BE3A5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DBC4-FD54-48C0-9823-B44A267C8990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89D66-6CAC-4EFF-87E6-628E7368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CCDB6-8F2B-4AD6-8975-8B7A5AA44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BE7C-5FC8-4076-A5CC-CD1A994251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400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18FA5-EB28-4ACE-8C0E-DA08A78D5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5F3C2-F91C-4CC2-8A38-49F166E99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A2202-F686-4CAE-84C9-01650172D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DBC4-FD54-48C0-9823-B44A267C8990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E9ED5-CCBF-427B-B935-A92D6A391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EA488-81CC-4B71-9B7B-98F1A5FC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BE7C-5FC8-4076-A5CC-CD1A994251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8260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145C03-5788-41DF-B12A-4F5A2C882C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146D2B-978D-4FAC-A9A1-C247E6A98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A5EAF-5D6A-4DC7-871D-BE2DEA0FC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DBC4-FD54-48C0-9823-B44A267C8990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71B83-B32C-4796-ABF6-4C4C8B09F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B95CF-B90D-4C97-BDDB-C7FEAC541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BE7C-5FC8-4076-A5CC-CD1A994251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199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E35E0-4DCA-44D9-B6D5-0562DC023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49ECE-8804-4D4E-9B45-5695D6DBF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18E58-0A25-4B45-93F6-92146974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DBC4-FD54-48C0-9823-B44A267C8990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30124-87E0-4F99-97DB-A8D65FD01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53474-00F1-4C46-AD72-0A9038F56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BE7C-5FC8-4076-A5CC-CD1A994251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29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E35E0-4DCA-44D9-B6D5-0562DC023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49ECE-8804-4D4E-9B45-5695D6DBF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194560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18E58-0A25-4B45-93F6-92146974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DBC4-FD54-48C0-9823-B44A267C8990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30124-87E0-4F99-97DB-A8D65FD01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53474-00F1-4C46-AD72-0A9038F56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BE7C-5FC8-4076-A5CC-CD1A9942516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4C79C-BD75-45A7-A071-8B72C0DEB28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4026854"/>
            <a:ext cx="10515600" cy="2194560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1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578D4-169A-46CA-B111-6E3EF1535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2166E-D6C6-41B6-9F08-F4577D21A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02B32-6550-4714-BB87-C3F6E3EC2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DBC4-FD54-48C0-9823-B44A267C8990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9FED0-E6AD-4E69-AE7B-D0DFEB77F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02E43-C567-4E7A-AA8B-5CD9B78EA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BE7C-5FC8-4076-A5CC-CD1A994251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547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22099-5897-4ADC-B3EA-ABDC5EDC4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35126-E72A-41E5-80F9-B870C84BE3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A5A92-7EDE-4335-9F6F-B104E6EBB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4A908-90E2-4E48-9B42-C5C848BEA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DBC4-FD54-48C0-9823-B44A267C8990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81E57-2154-414B-B1F9-608EC6B60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52EE2-8DA7-471A-AADA-A713D83D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BE7C-5FC8-4076-A5CC-CD1A994251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496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B2C5-0B1B-441D-82AC-8DBDA389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E3118-C711-452F-9123-934C3EE20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BB2F7D-3BEC-44C0-A0EE-3EEA1CFC9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354038-BC5F-46D8-A502-2023DB4E5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A2D824-D054-4082-A51F-D405B1900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F6331E-7339-4AC1-9B08-7E9D52615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DBC4-FD54-48C0-9823-B44A267C8990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E90D86-2952-46BF-B9E7-F06F062A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D473C2-E652-4703-B0F8-EFDB2EDEE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BE7C-5FC8-4076-A5CC-CD1A994251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0118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DD7F-F1D7-4F53-BBBC-EA82A606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BC920A-E0AB-496A-9FB7-521DA2286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DBC4-FD54-48C0-9823-B44A267C8990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09292C-B579-4717-883B-064DAEFC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00601-0608-4C5C-90D7-EC5D3CBCC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BE7C-5FC8-4076-A5CC-CD1A994251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5597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2D3736-D70A-49C8-932A-0112E68EC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DBC4-FD54-48C0-9823-B44A267C8990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A3AA9-EA36-4EE5-A358-CAEEA61C3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89944-E23C-48DC-A343-60A7961D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BE7C-5FC8-4076-A5CC-CD1A994251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4340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5B5CC-BA03-450F-BCE5-A06C575EE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1B44E-7459-40DA-9202-6F55DFEA2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8438C-F1D3-4DAB-B274-C5BAF5379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31FF0-91E0-495E-8BE9-F8A877BDB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DBC4-FD54-48C0-9823-B44A267C8990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E1F16-E070-4618-B0A2-8D23EB857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9EE80-CD82-4AAD-9C83-934460228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BE7C-5FC8-4076-A5CC-CD1A994251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919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1C5937-F31E-438A-8833-780601613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64588-C67F-40AE-91EB-144DD5686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AE09F-4104-4CF1-AB9C-94A2B3C69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ADBC4-FD54-48C0-9823-B44A267C8990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7D095-A106-40AD-B341-0BCFC7423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4A2A3-8E69-44B9-9D5E-095B35F68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DBE7C-5FC8-4076-A5CC-CD1A994251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396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7033E-A714-4F17-BF93-113DFDCB11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개발 전략 및 형상 관리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17FA05-DB91-4148-872C-8DF79BCB76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2024. 05. 21. </a:t>
            </a:r>
            <a:r>
              <a:rPr lang="ko-KR" altLang="en-US" dirty="0"/>
              <a:t>박민혁</a:t>
            </a:r>
            <a:r>
              <a:rPr lang="en-US" altLang="ko-KR" dirty="0"/>
              <a:t>, </a:t>
            </a:r>
            <a:r>
              <a:rPr lang="ko-KR" altLang="en-US" dirty="0"/>
              <a:t>이주원</a:t>
            </a:r>
          </a:p>
        </p:txBody>
      </p:sp>
    </p:spTree>
    <p:extLst>
      <p:ext uri="{BB962C8B-B14F-4D97-AF65-F5344CB8AC3E}">
        <p14:creationId xmlns:p14="http://schemas.microsoft.com/office/powerpoint/2010/main" val="1670865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테스트란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21BA8-B941-47F8-8C56-7B9E98C39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버그</a:t>
            </a:r>
            <a:r>
              <a:rPr lang="en-US" altLang="ko-KR" dirty="0"/>
              <a:t>: </a:t>
            </a:r>
            <a:r>
              <a:rPr lang="ko-KR" altLang="en-US" dirty="0"/>
              <a:t>소프트웨어가 예상하지 못한 결과를 내는 것</a:t>
            </a:r>
            <a:endParaRPr lang="en-US" altLang="ko-KR" dirty="0"/>
          </a:p>
          <a:p>
            <a:r>
              <a:rPr lang="ko-KR" altLang="en-US" dirty="0"/>
              <a:t>모든 소프트웨어는 버그가 발생할 가능성이 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8265382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>
            <a:extLst>
              <a:ext uri="{FF2B5EF4-FFF2-40B4-BE49-F238E27FC236}">
                <a16:creationId xmlns:a16="http://schemas.microsoft.com/office/drawing/2014/main" id="{D572C7A2-32E7-46D8-A4D2-86E6A052C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4130">
            <a:off x="4104776" y="3456998"/>
            <a:ext cx="7972075" cy="202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4CA3FA-6D91-4A8D-9FDB-F3E593D5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Fin.</a:t>
            </a:r>
            <a:endParaRPr lang="ko-KR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47A3D-5977-46C2-986F-5618938E88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Any questions?</a:t>
            </a:r>
            <a:endParaRPr lang="ko-KR" altLang="en-US" dirty="0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8226777F-EF7B-4983-B329-877FCFFB4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147">
            <a:off x="6904579" y="810205"/>
            <a:ext cx="3952875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248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테스트란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21BA8-B941-47F8-8C56-7B9E98C39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버그</a:t>
            </a:r>
            <a:r>
              <a:rPr lang="en-US" altLang="ko-KR" dirty="0"/>
              <a:t>: </a:t>
            </a:r>
            <a:r>
              <a:rPr lang="ko-KR" altLang="en-US" dirty="0"/>
              <a:t>소프트웨어가 예상하지 못한 결과를 내는 것</a:t>
            </a:r>
            <a:endParaRPr lang="en-US" altLang="ko-KR" dirty="0"/>
          </a:p>
          <a:p>
            <a:r>
              <a:rPr lang="ko-KR" altLang="en-US" dirty="0"/>
              <a:t>모든 소프트웨어는 버그가 발생할 가능성이 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테스트</a:t>
            </a:r>
            <a:r>
              <a:rPr lang="en-US" altLang="ko-KR" dirty="0"/>
              <a:t>:</a:t>
            </a:r>
            <a:br>
              <a:rPr lang="en-US" altLang="ko-KR" dirty="0"/>
            </a:br>
            <a:r>
              <a:rPr lang="ko-KR" altLang="en-US" dirty="0"/>
              <a:t>가능한 최대한의 </a:t>
            </a:r>
            <a:r>
              <a:rPr lang="ko-KR" altLang="en-US" b="1" dirty="0"/>
              <a:t>입력을 시도</a:t>
            </a:r>
            <a:r>
              <a:rPr lang="ko-KR" altLang="en-US" dirty="0"/>
              <a:t>해보고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소프트웨어가 </a:t>
            </a:r>
            <a:r>
              <a:rPr lang="ko-KR" altLang="en-US" b="1" dirty="0"/>
              <a:t>예상한 결과를 내는지 확인</a:t>
            </a:r>
            <a:r>
              <a:rPr lang="ko-KR" altLang="en-US" dirty="0"/>
              <a:t>하는 것</a:t>
            </a:r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33261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테스트란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21BA8-B941-47F8-8C56-7B9E98C39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버그</a:t>
            </a:r>
            <a:r>
              <a:rPr lang="en-US" altLang="ko-KR" dirty="0"/>
              <a:t>: </a:t>
            </a:r>
            <a:r>
              <a:rPr lang="ko-KR" altLang="en-US" dirty="0"/>
              <a:t>소프트웨어가 예상하지 못한 결과를 내는 것</a:t>
            </a:r>
            <a:endParaRPr lang="en-US" altLang="ko-KR" dirty="0"/>
          </a:p>
          <a:p>
            <a:r>
              <a:rPr lang="ko-KR" altLang="en-US" dirty="0"/>
              <a:t>모든 소프트웨어는 버그가 발생할 가능성이 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테스트</a:t>
            </a:r>
            <a:r>
              <a:rPr lang="en-US" altLang="ko-KR" dirty="0"/>
              <a:t>:</a:t>
            </a:r>
            <a:br>
              <a:rPr lang="en-US" altLang="ko-KR" dirty="0"/>
            </a:br>
            <a:r>
              <a:rPr lang="ko-KR" altLang="en-US" dirty="0"/>
              <a:t>가능한 최대한의 </a:t>
            </a:r>
            <a:r>
              <a:rPr lang="ko-KR" altLang="en-US" b="1" dirty="0"/>
              <a:t>입력을 시도</a:t>
            </a:r>
            <a:r>
              <a:rPr lang="ko-KR" altLang="en-US" dirty="0"/>
              <a:t>해보고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소프트웨어가 </a:t>
            </a:r>
            <a:r>
              <a:rPr lang="ko-KR" altLang="en-US" b="1" dirty="0"/>
              <a:t>예상한 결과를 내는지 확인</a:t>
            </a:r>
            <a:r>
              <a:rPr lang="ko-KR" altLang="en-US" dirty="0"/>
              <a:t>하는 것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테스트는 버그를 찾는 최고의 방법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98246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테스트가 중요한 이유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21BA8-B941-47F8-8C56-7B9E98C39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버그를 조기에 예방할 수 있다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PROD</a:t>
            </a:r>
            <a:r>
              <a:rPr lang="ko-KR" altLang="en-US" dirty="0"/>
              <a:t> 상태에 와서야 버그를 발견하는 불상사를 막을 수 있다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(hotfix </a:t>
            </a:r>
            <a:r>
              <a:rPr lang="ko-KR" altLang="en-US" dirty="0"/>
              <a:t>지옥을 막을 수 있다</a:t>
            </a:r>
            <a:r>
              <a:rPr lang="en-US" altLang="ko-K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90653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테스트가 중요한 이유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21BA8-B941-47F8-8C56-7B9E98C39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버그를 조기에 예방할 수 있다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PROD</a:t>
            </a:r>
            <a:r>
              <a:rPr lang="ko-KR" altLang="en-US" dirty="0"/>
              <a:t> 상태에 와서야 버그를 발견하는 불상사를 막을 수 있다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(hotfix </a:t>
            </a:r>
            <a:r>
              <a:rPr lang="ko-KR" altLang="en-US" dirty="0"/>
              <a:t>지옥을 막을 수 있다</a:t>
            </a:r>
            <a:r>
              <a:rPr lang="en-US" altLang="ko-KR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버그가 발생하더라도 그 버그의 위치를 짐작하기 쉽다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전체 코드가 </a:t>
            </a:r>
            <a:r>
              <a:rPr lang="en-US" altLang="ko-KR" dirty="0"/>
              <a:t>Test Unit </a:t>
            </a:r>
            <a:r>
              <a:rPr lang="ko-KR" altLang="en-US" dirty="0"/>
              <a:t>단위로 분리되기 때문에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자연스럽게 버그 발생 위치를 찾기 쉽게 된다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97543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테스트가 중요한 이유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21BA8-B941-47F8-8C56-7B9E98C39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버그를 조기에 예방할 수 있다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PROD</a:t>
            </a:r>
            <a:r>
              <a:rPr lang="ko-KR" altLang="en-US" dirty="0"/>
              <a:t> 상태에 와서야 버그를 발견하는 불상사를 막을 수 있다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(hotfix </a:t>
            </a:r>
            <a:r>
              <a:rPr lang="ko-KR" altLang="en-US" dirty="0"/>
              <a:t>지옥을 막을 수 있다</a:t>
            </a:r>
            <a:r>
              <a:rPr lang="en-US" altLang="ko-KR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버그가 발생하더라도 그 버그의 위치를 짐작하기 쉽다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전체 코드가 </a:t>
            </a:r>
            <a:r>
              <a:rPr lang="en-US" altLang="ko-KR" dirty="0"/>
              <a:t>Test Unit </a:t>
            </a:r>
            <a:r>
              <a:rPr lang="ko-KR" altLang="en-US" dirty="0"/>
              <a:t>단위로 분리되기 때문에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자연스럽게 버그 발생 위치를 찾기 쉽게 된다</a:t>
            </a:r>
            <a:endParaRPr lang="en-US" altLang="ko-KR" dirty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코드의 </a:t>
            </a:r>
            <a:r>
              <a:rPr lang="en-US" altLang="ko-KR" dirty="0"/>
              <a:t>Business Flow</a:t>
            </a:r>
            <a:r>
              <a:rPr lang="ko-KR" altLang="en-US" dirty="0"/>
              <a:t>를 점검할 수 있다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테스트 케이스를 작성하면서 어떻게 하면 코드의 </a:t>
            </a:r>
            <a:r>
              <a:rPr lang="en-US" altLang="ko-KR" dirty="0"/>
              <a:t>Flow</a:t>
            </a:r>
            <a:r>
              <a:rPr lang="ko-KR" altLang="en-US" dirty="0"/>
              <a:t>를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더 개선할 수 있을지 고민하게 된다</a:t>
            </a:r>
            <a:endParaRPr lang="en-US" altLang="ko-KR" dirty="0"/>
          </a:p>
          <a:p>
            <a:pPr marL="514350" indent="-514350">
              <a:buFont typeface="+mj-lt"/>
              <a:buAutoNum type="arabicPeriod"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818138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테스트가 중요한 이유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21BA8-B941-47F8-8C56-7B9E98C39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버그를 조기에 예방할 수 있다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PROD</a:t>
            </a:r>
            <a:r>
              <a:rPr lang="ko-KR" altLang="en-US" dirty="0"/>
              <a:t> 상태에 와서야 버그를 발견하는 불상사를 막을 수 있다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(hotfix </a:t>
            </a:r>
            <a:r>
              <a:rPr lang="ko-KR" altLang="en-US" dirty="0"/>
              <a:t>지옥을 막을 수 있다</a:t>
            </a:r>
            <a:r>
              <a:rPr lang="en-US" altLang="ko-KR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버그가 발생하더라도 그 버그의 위치를 짐작하기 쉽다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전체 코드가 </a:t>
            </a:r>
            <a:r>
              <a:rPr lang="en-US" altLang="ko-KR" dirty="0"/>
              <a:t>Test Unit </a:t>
            </a:r>
            <a:r>
              <a:rPr lang="ko-KR" altLang="en-US" dirty="0"/>
              <a:t>단위로 분리되기 때문에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자연스럽게 버그 발생 위치를 찾기 쉽게 된다</a:t>
            </a:r>
            <a:endParaRPr lang="en-US" altLang="ko-KR" dirty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코드의 </a:t>
            </a:r>
            <a:r>
              <a:rPr lang="en-US" altLang="ko-KR" dirty="0"/>
              <a:t>Business Flow</a:t>
            </a:r>
            <a:r>
              <a:rPr lang="ko-KR" altLang="en-US" dirty="0"/>
              <a:t>를 점검할 수 있다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테스트 케이스를 작성하면서 어떻게 하면 코드의 </a:t>
            </a:r>
            <a:r>
              <a:rPr lang="en-US" altLang="ko-KR" dirty="0"/>
              <a:t>Flow</a:t>
            </a:r>
            <a:r>
              <a:rPr lang="ko-KR" altLang="en-US" dirty="0"/>
              <a:t>를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더 개선할 수 있을지 고민하게 된다</a:t>
            </a:r>
            <a:endParaRPr lang="en-US" altLang="ko-KR" dirty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사용자가 사용하기 어려운 부분이 어딘지 개선방안을 수립할 수 있다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0744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테스트의 종류 </a:t>
            </a:r>
            <a:r>
              <a:rPr lang="en-US" altLang="ko-KR" dirty="0"/>
              <a:t>– </a:t>
            </a:r>
            <a:r>
              <a:rPr lang="ko-KR" altLang="en-US" dirty="0"/>
              <a:t>주체에 따른 분류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21BA8-B941-47F8-8C56-7B9E98C396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/>
              <a:t>블랙박스 테스팅</a:t>
            </a:r>
            <a:endParaRPr lang="en-US" altLang="ko-KR" sz="2400" dirty="0"/>
          </a:p>
          <a:p>
            <a:r>
              <a:rPr lang="ko-KR" altLang="en-US" sz="2400" dirty="0"/>
              <a:t>내부 코드에 대해 모르는 사람이</a:t>
            </a:r>
            <a:r>
              <a:rPr lang="en-US" altLang="ko-KR" sz="2400" dirty="0"/>
              <a:t/>
            </a:r>
            <a:br>
              <a:rPr lang="en-US" altLang="ko-KR" sz="2400" dirty="0"/>
            </a:br>
            <a:r>
              <a:rPr lang="ko-KR" altLang="en-US" sz="2400" dirty="0"/>
              <a:t>코딩 결과물만을 보고 시나리오에 따라</a:t>
            </a:r>
            <a:r>
              <a:rPr lang="en-US" altLang="ko-KR" sz="2400" dirty="0"/>
              <a:t/>
            </a:r>
            <a:br>
              <a:rPr lang="en-US" altLang="ko-KR" sz="2400" dirty="0"/>
            </a:br>
            <a:r>
              <a:rPr lang="ko-KR" altLang="en-US" sz="2400" dirty="0"/>
              <a:t>사용해 보면서 기록하는 것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개발자가 놓치기 쉬운 </a:t>
            </a:r>
            <a:r>
              <a:rPr lang="en-US" altLang="ko-KR" sz="2400" dirty="0"/>
              <a:t>Validation</a:t>
            </a:r>
          </a:p>
          <a:p>
            <a:r>
              <a:rPr lang="ko-KR" altLang="en-US" sz="2400" dirty="0"/>
              <a:t>어떤 부분이 사용하기 어려운지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주체</a:t>
            </a:r>
            <a:r>
              <a:rPr lang="en-US" altLang="ko-KR" sz="2400" dirty="0"/>
              <a:t>: </a:t>
            </a:r>
            <a:r>
              <a:rPr lang="ko-KR" altLang="en-US" sz="2400" dirty="0"/>
              <a:t>일반 사용자</a:t>
            </a:r>
            <a:endParaRPr lang="en-US" altLang="ko-KR" sz="2400" dirty="0"/>
          </a:p>
          <a:p>
            <a:r>
              <a:rPr lang="ko-KR" altLang="en-US" sz="2400" dirty="0"/>
              <a:t>예</a:t>
            </a:r>
            <a:r>
              <a:rPr lang="en-US" altLang="ko-KR" sz="2400" dirty="0"/>
              <a:t>: </a:t>
            </a:r>
            <a:r>
              <a:rPr lang="ko-KR" altLang="en-US" sz="2400" dirty="0"/>
              <a:t>인수 테스트 등</a:t>
            </a:r>
            <a:endParaRPr lang="en-US" altLang="ko-KR" sz="240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1C4A64E-29FE-4055-8088-08028D2B4B7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31297"/>
            <a:ext cx="5181600" cy="293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630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테스트의 종류 </a:t>
            </a:r>
            <a:r>
              <a:rPr lang="en-US" altLang="ko-KR" dirty="0"/>
              <a:t>– </a:t>
            </a:r>
            <a:r>
              <a:rPr lang="ko-KR" altLang="en-US" dirty="0"/>
              <a:t>주체에 따른 분류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21BA8-B941-47F8-8C56-7B9E98C396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2400" dirty="0"/>
              <a:t>화이트박스 테스팅</a:t>
            </a:r>
            <a:endParaRPr lang="en-US" altLang="ko-KR" sz="2400" dirty="0"/>
          </a:p>
          <a:p>
            <a:r>
              <a:rPr lang="ko-KR" altLang="en-US" sz="2400" dirty="0"/>
              <a:t>내부 코드에 대해 잘 아는 개발자가</a:t>
            </a:r>
            <a:r>
              <a:rPr lang="en-US" altLang="ko-KR" sz="2400" dirty="0"/>
              <a:t/>
            </a:r>
            <a:br>
              <a:rPr lang="en-US" altLang="ko-KR" sz="2400" dirty="0"/>
            </a:br>
            <a:r>
              <a:rPr lang="ko-KR" altLang="en-US" sz="2400" dirty="0"/>
              <a:t>내부 요소들을 테스트 하거나</a:t>
            </a:r>
            <a:r>
              <a:rPr lang="en-US" altLang="ko-KR" sz="2400" dirty="0"/>
              <a:t/>
            </a:r>
            <a:br>
              <a:rPr lang="en-US" altLang="ko-KR" sz="2400" dirty="0"/>
            </a:br>
            <a:r>
              <a:rPr lang="ko-KR" altLang="en-US" sz="2400" dirty="0"/>
              <a:t>요소들 간의 연결을 테스트 하는 것</a:t>
            </a:r>
            <a:r>
              <a:rPr lang="en-US" altLang="ko-KR" sz="2400" dirty="0"/>
              <a:t/>
            </a:r>
            <a:br>
              <a:rPr lang="en-US" altLang="ko-KR" sz="2400" dirty="0"/>
            </a:br>
            <a:endParaRPr lang="en-US" altLang="ko-KR" sz="2400" dirty="0"/>
          </a:p>
          <a:p>
            <a:r>
              <a:rPr lang="ko-KR" altLang="en-US" sz="2400" dirty="0"/>
              <a:t>버그의 확산을 방지</a:t>
            </a:r>
            <a:endParaRPr lang="en-US" altLang="ko-KR" sz="2400" dirty="0"/>
          </a:p>
          <a:p>
            <a:r>
              <a:rPr lang="ko-KR" altLang="en-US" sz="2400" dirty="0"/>
              <a:t>협업시 발생할 수 있는</a:t>
            </a:r>
            <a:r>
              <a:rPr lang="en-US" altLang="ko-KR" sz="2400" dirty="0"/>
              <a:t/>
            </a:r>
            <a:br>
              <a:rPr lang="en-US" altLang="ko-KR" sz="2400" dirty="0"/>
            </a:br>
            <a:r>
              <a:rPr lang="ko-KR" altLang="en-US" sz="2400" dirty="0"/>
              <a:t>커뮤니케이션 에러등을 방어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주체</a:t>
            </a:r>
            <a:r>
              <a:rPr lang="en-US" altLang="ko-KR" sz="2400" dirty="0"/>
              <a:t>: </a:t>
            </a:r>
            <a:r>
              <a:rPr lang="ko-KR" altLang="en-US" sz="2400" dirty="0"/>
              <a:t>참여 개발자</a:t>
            </a:r>
            <a:endParaRPr lang="en-US" altLang="ko-KR" sz="2400" dirty="0"/>
          </a:p>
          <a:p>
            <a:r>
              <a:rPr lang="ko-KR" altLang="en-US" sz="2400" dirty="0"/>
              <a:t>예</a:t>
            </a:r>
            <a:r>
              <a:rPr lang="en-US" altLang="ko-KR" sz="2400" dirty="0"/>
              <a:t>: </a:t>
            </a:r>
            <a:r>
              <a:rPr lang="ko-KR" altLang="en-US" sz="2400" dirty="0"/>
              <a:t>유닛 테스트 등</a:t>
            </a:r>
            <a:endParaRPr lang="en-US" altLang="ko-KR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052680D-7810-4880-B936-5295F4E8413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13021"/>
            <a:ext cx="5181600" cy="317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897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테스트의 종류 </a:t>
            </a:r>
            <a:r>
              <a:rPr lang="en-US" altLang="ko-KR" dirty="0"/>
              <a:t>– </a:t>
            </a:r>
            <a:r>
              <a:rPr lang="ko-KR" altLang="en-US" dirty="0"/>
              <a:t>범위에 따른 분류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4881942-A373-4688-B8EC-687EB19E93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288091"/>
              </p:ext>
            </p:extLst>
          </p:nvPr>
        </p:nvGraphicFramePr>
        <p:xfrm>
          <a:off x="838199" y="1825625"/>
          <a:ext cx="10515600" cy="466725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514601">
                  <a:extLst>
                    <a:ext uri="{9D8B030D-6E8A-4147-A177-3AD203B41FA5}">
                      <a16:colId xmlns:a16="http://schemas.microsoft.com/office/drawing/2014/main" val="1213016303"/>
                    </a:ext>
                  </a:extLst>
                </a:gridCol>
                <a:gridCol w="2743199">
                  <a:extLst>
                    <a:ext uri="{9D8B030D-6E8A-4147-A177-3AD203B41FA5}">
                      <a16:colId xmlns:a16="http://schemas.microsoft.com/office/drawing/2014/main" val="2325784919"/>
                    </a:ext>
                  </a:extLst>
                </a:gridCol>
                <a:gridCol w="3750734">
                  <a:extLst>
                    <a:ext uri="{9D8B030D-6E8A-4147-A177-3AD203B41FA5}">
                      <a16:colId xmlns:a16="http://schemas.microsoft.com/office/drawing/2014/main" val="4279768169"/>
                    </a:ext>
                  </a:extLst>
                </a:gridCol>
                <a:gridCol w="1507066">
                  <a:extLst>
                    <a:ext uri="{9D8B030D-6E8A-4147-A177-3AD203B41FA5}">
                      <a16:colId xmlns:a16="http://schemas.microsoft.com/office/drawing/2014/main" val="4120912018"/>
                    </a:ext>
                  </a:extLst>
                </a:gridCol>
              </a:tblGrid>
              <a:tr h="49738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범위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목적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테스팅 주체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892560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단위 테스트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(Unit Testing)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함수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메소드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클래스와 같은 작은 코드 조각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각 코드 조각의 기능과 동작을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검증하고 예상대로 작동하는지 확인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팀원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화이트박스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629035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통합 테스트</a:t>
                      </a:r>
                      <a:endParaRPr lang="en-US" altLang="ko-KR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(Integration Testing)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함수들끼리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메소드끼리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클래스 끼리의 상호작용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코드 조각 간의 상호 작용 및 연동을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테스트 하여 정상적으로 통합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되었는지 확인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팀원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화이트박스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180220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시스템 테스트</a:t>
                      </a:r>
                      <a:endParaRPr lang="en-US" altLang="ko-KR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(System Testing)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전체 시스템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성능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보안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안정성 확인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사용자가 요구한 시스템의 기능이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내부적으로 모두 작동하는지 검증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팀원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화이트박스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411896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인수 테스트</a:t>
                      </a:r>
                      <a:endParaRPr lang="en-US" altLang="ko-KR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(Acceptance Testing)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완성된  소프트웨어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고객에게 보여주어 원하는 기능이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모두 작동하는지 검증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고객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블랙박스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593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909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EB717-2551-48E6-9690-F105D5AB3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Agenda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7FED7-E266-43B6-A594-E53AC47C8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SDLC</a:t>
            </a:r>
          </a:p>
          <a:p>
            <a:pPr lvl="1"/>
            <a:r>
              <a:rPr lang="en-US" altLang="ko-KR" dirty="0"/>
              <a:t>Waterfall</a:t>
            </a:r>
          </a:p>
          <a:p>
            <a:pPr lvl="1"/>
            <a:r>
              <a:rPr lang="en-US" altLang="ko-KR" dirty="0"/>
              <a:t>Agile</a:t>
            </a:r>
          </a:p>
          <a:p>
            <a:r>
              <a:rPr lang="en-US" altLang="ko-KR" dirty="0"/>
              <a:t>TDD</a:t>
            </a:r>
          </a:p>
          <a:p>
            <a:pPr lvl="1"/>
            <a:r>
              <a:rPr lang="en-US" altLang="ko-KR" dirty="0"/>
              <a:t>Test</a:t>
            </a:r>
            <a:r>
              <a:rPr lang="ko-KR" altLang="en-US" dirty="0"/>
              <a:t>가 필요한 이유</a:t>
            </a:r>
            <a:endParaRPr lang="en-US" altLang="ko-KR" dirty="0"/>
          </a:p>
          <a:p>
            <a:pPr lvl="1"/>
            <a:r>
              <a:rPr lang="en-US" altLang="ko-KR" dirty="0"/>
              <a:t>TDD</a:t>
            </a:r>
            <a:r>
              <a:rPr lang="ko-KR" altLang="en-US" dirty="0"/>
              <a:t>란</a:t>
            </a:r>
            <a:endParaRPr lang="en-US" altLang="ko-KR" dirty="0"/>
          </a:p>
          <a:p>
            <a:pPr lvl="1"/>
            <a:r>
              <a:rPr lang="en-US" altLang="ko-KR" dirty="0"/>
              <a:t>TDD Demo</a:t>
            </a:r>
          </a:p>
          <a:p>
            <a:r>
              <a:rPr lang="en-US" altLang="ko-KR" dirty="0"/>
              <a:t>Git</a:t>
            </a:r>
          </a:p>
          <a:p>
            <a:pPr lvl="1"/>
            <a:r>
              <a:rPr lang="en-US" altLang="ko-KR" dirty="0"/>
              <a:t>Git</a:t>
            </a:r>
          </a:p>
          <a:p>
            <a:pPr lvl="1"/>
            <a:r>
              <a:rPr lang="en-US" altLang="ko-KR" dirty="0" err="1"/>
              <a:t>Github</a:t>
            </a:r>
            <a:r>
              <a:rPr lang="en-US" altLang="ko-KR" dirty="0"/>
              <a:t> Actions</a:t>
            </a:r>
          </a:p>
          <a:p>
            <a:pPr lvl="1"/>
            <a:r>
              <a:rPr lang="en-US" altLang="ko-KR" dirty="0"/>
              <a:t>Git Merge</a:t>
            </a:r>
          </a:p>
          <a:p>
            <a:pPr lvl="1"/>
            <a:r>
              <a:rPr lang="en-US" altLang="ko-KR" dirty="0"/>
              <a:t>Git Flow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5552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테스트의 종류 </a:t>
            </a:r>
            <a:r>
              <a:rPr lang="en-US" altLang="ko-KR" dirty="0"/>
              <a:t>– </a:t>
            </a:r>
            <a:r>
              <a:rPr lang="ko-KR" altLang="en-US" dirty="0"/>
              <a:t>범위에 따른 분류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4881942-A373-4688-B8EC-687EB19E93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578731"/>
              </p:ext>
            </p:extLst>
          </p:nvPr>
        </p:nvGraphicFramePr>
        <p:xfrm>
          <a:off x="838199" y="1825625"/>
          <a:ext cx="10515600" cy="466725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514601">
                  <a:extLst>
                    <a:ext uri="{9D8B030D-6E8A-4147-A177-3AD203B41FA5}">
                      <a16:colId xmlns:a16="http://schemas.microsoft.com/office/drawing/2014/main" val="1213016303"/>
                    </a:ext>
                  </a:extLst>
                </a:gridCol>
                <a:gridCol w="2743199">
                  <a:extLst>
                    <a:ext uri="{9D8B030D-6E8A-4147-A177-3AD203B41FA5}">
                      <a16:colId xmlns:a16="http://schemas.microsoft.com/office/drawing/2014/main" val="2325784919"/>
                    </a:ext>
                  </a:extLst>
                </a:gridCol>
                <a:gridCol w="3750734">
                  <a:extLst>
                    <a:ext uri="{9D8B030D-6E8A-4147-A177-3AD203B41FA5}">
                      <a16:colId xmlns:a16="http://schemas.microsoft.com/office/drawing/2014/main" val="4279768169"/>
                    </a:ext>
                  </a:extLst>
                </a:gridCol>
                <a:gridCol w="1507066">
                  <a:extLst>
                    <a:ext uri="{9D8B030D-6E8A-4147-A177-3AD203B41FA5}">
                      <a16:colId xmlns:a16="http://schemas.microsoft.com/office/drawing/2014/main" val="4120912018"/>
                    </a:ext>
                  </a:extLst>
                </a:gridCol>
              </a:tblGrid>
              <a:tr h="49738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범위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목적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테스팅 주체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892560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단위 테스트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(Unit Testing)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함수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메소드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클래스와 같은 작은 코드 조각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각 코드 조각의 기능과 동작을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검증하고 예상대로 작동하는지 확인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팀원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화이트박스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629035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통합 테스트</a:t>
                      </a:r>
                      <a:endParaRPr lang="en-US" altLang="ko-KR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(Integration Testing)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함수들끼리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메소드끼리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클래스 끼리의 상호작용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코드 조각 간의 상호 작용 및 연동을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테스트 하여 정상적으로 통합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되었는지 확인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팀원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화이트박스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180220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시스템 테스트</a:t>
                      </a:r>
                      <a:endParaRPr lang="en-US" altLang="ko-KR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(System Testing)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전체 시스템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성능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보안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안정성 확인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사용자가 요구한 시스템의 기능이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내부적으로 모두 작동하는지 검증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팀원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화이트박스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411896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인수 테스트</a:t>
                      </a:r>
                      <a:endParaRPr lang="en-US" altLang="ko-KR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(Acceptance Testing)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완성된  소프트웨어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고객에게 보여주어 원하는 기능이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모두 작동하는지 검증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고객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블랙박스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593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975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테스트의 종류 </a:t>
            </a:r>
            <a:r>
              <a:rPr lang="en-US" altLang="ko-KR" dirty="0"/>
              <a:t>– </a:t>
            </a:r>
            <a:r>
              <a:rPr lang="ko-KR" altLang="en-US" dirty="0"/>
              <a:t>범위에 따른 분류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4881942-A373-4688-B8EC-687EB19E93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709664"/>
              </p:ext>
            </p:extLst>
          </p:nvPr>
        </p:nvGraphicFramePr>
        <p:xfrm>
          <a:off x="838199" y="1825625"/>
          <a:ext cx="10515600" cy="466725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514601">
                  <a:extLst>
                    <a:ext uri="{9D8B030D-6E8A-4147-A177-3AD203B41FA5}">
                      <a16:colId xmlns:a16="http://schemas.microsoft.com/office/drawing/2014/main" val="1213016303"/>
                    </a:ext>
                  </a:extLst>
                </a:gridCol>
                <a:gridCol w="2743199">
                  <a:extLst>
                    <a:ext uri="{9D8B030D-6E8A-4147-A177-3AD203B41FA5}">
                      <a16:colId xmlns:a16="http://schemas.microsoft.com/office/drawing/2014/main" val="2325784919"/>
                    </a:ext>
                  </a:extLst>
                </a:gridCol>
                <a:gridCol w="3750734">
                  <a:extLst>
                    <a:ext uri="{9D8B030D-6E8A-4147-A177-3AD203B41FA5}">
                      <a16:colId xmlns:a16="http://schemas.microsoft.com/office/drawing/2014/main" val="4279768169"/>
                    </a:ext>
                  </a:extLst>
                </a:gridCol>
                <a:gridCol w="1507066">
                  <a:extLst>
                    <a:ext uri="{9D8B030D-6E8A-4147-A177-3AD203B41FA5}">
                      <a16:colId xmlns:a16="http://schemas.microsoft.com/office/drawing/2014/main" val="4120912018"/>
                    </a:ext>
                  </a:extLst>
                </a:gridCol>
              </a:tblGrid>
              <a:tr h="49738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범위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목적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테스팅 주체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892560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단위 테스트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(Unit Testing)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함수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메소드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클래스와 같은 작은 코드 조각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각 코드 조각의 기능과 동작을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검증하고 예상대로 작동하는지 확인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팀원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화이트박스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629035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통합 테스트</a:t>
                      </a:r>
                      <a:endParaRPr lang="en-US" altLang="ko-KR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(Integration Testing)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함수들끼리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메소드끼리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클래스 끼리의 상호작용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코드 조각 간의 상호 작용 및 연동을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테스트 하여 정상적으로 통합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되었는지 확인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팀원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화이트박스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180220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시스템 테스트</a:t>
                      </a:r>
                      <a:endParaRPr lang="en-US" altLang="ko-KR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(System Testing)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전체 시스템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성능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보안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안정성 확인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사용자가 요구한 시스템의 기능이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내부적으로 모두 작동하는지 검증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팀원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화이트박스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411896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인수 테스트</a:t>
                      </a:r>
                      <a:endParaRPr lang="en-US" altLang="ko-KR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(Acceptance Testing)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완성된  소프트웨어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고객에게 보여주어 원하는 기능이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모두 작동하는지 검증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고객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블랙박스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593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561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테스트의 종류 </a:t>
            </a:r>
            <a:r>
              <a:rPr lang="en-US" altLang="ko-KR" dirty="0"/>
              <a:t>– </a:t>
            </a:r>
            <a:r>
              <a:rPr lang="ko-KR" altLang="en-US" dirty="0"/>
              <a:t>범위에 따른 분류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4881942-A373-4688-B8EC-687EB19E93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037437"/>
              </p:ext>
            </p:extLst>
          </p:nvPr>
        </p:nvGraphicFramePr>
        <p:xfrm>
          <a:off x="838199" y="1825625"/>
          <a:ext cx="10515600" cy="466725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514601">
                  <a:extLst>
                    <a:ext uri="{9D8B030D-6E8A-4147-A177-3AD203B41FA5}">
                      <a16:colId xmlns:a16="http://schemas.microsoft.com/office/drawing/2014/main" val="1213016303"/>
                    </a:ext>
                  </a:extLst>
                </a:gridCol>
                <a:gridCol w="2743199">
                  <a:extLst>
                    <a:ext uri="{9D8B030D-6E8A-4147-A177-3AD203B41FA5}">
                      <a16:colId xmlns:a16="http://schemas.microsoft.com/office/drawing/2014/main" val="2325784919"/>
                    </a:ext>
                  </a:extLst>
                </a:gridCol>
                <a:gridCol w="3750734">
                  <a:extLst>
                    <a:ext uri="{9D8B030D-6E8A-4147-A177-3AD203B41FA5}">
                      <a16:colId xmlns:a16="http://schemas.microsoft.com/office/drawing/2014/main" val="4279768169"/>
                    </a:ext>
                  </a:extLst>
                </a:gridCol>
                <a:gridCol w="1507066">
                  <a:extLst>
                    <a:ext uri="{9D8B030D-6E8A-4147-A177-3AD203B41FA5}">
                      <a16:colId xmlns:a16="http://schemas.microsoft.com/office/drawing/2014/main" val="4120912018"/>
                    </a:ext>
                  </a:extLst>
                </a:gridCol>
              </a:tblGrid>
              <a:tr h="49738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범위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목적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테스팅 주체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892560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단위 테스트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(Unit Testing)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함수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메소드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클래스와 같은 작은 코드 조각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각 코드 조각의 기능과 동작을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검증하고 예상대로 작동하는지 확인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팀원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화이트박스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629035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통합 테스트</a:t>
                      </a:r>
                      <a:endParaRPr lang="en-US" altLang="ko-KR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(Integration Testing)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함수들끼리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메소드끼리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클래스 끼리의 상호작용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코드 조각 간의 상호 작용 및 연동을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테스트 하여 정상적으로 통합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되었는지 확인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팀원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화이트박스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180220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시스템 테스트</a:t>
                      </a:r>
                      <a:endParaRPr lang="en-US" altLang="ko-KR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(System Testing)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전체 시스템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성능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보안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안정성 확인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사용자가 요구한 시스템의 기능이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내부적으로 모두 작동하는지 검증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팀원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화이트박스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411896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인수 테스트</a:t>
                      </a:r>
                      <a:endParaRPr lang="en-US" altLang="ko-KR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(Acceptance Testing)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완성된  소프트웨어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고객에게 보여주어 원하는 기능이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모두 작동하는지 검증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고객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블랙박스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593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884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테스트의 종류 </a:t>
            </a:r>
            <a:r>
              <a:rPr lang="en-US" altLang="ko-KR" dirty="0"/>
              <a:t>– </a:t>
            </a:r>
            <a:r>
              <a:rPr lang="ko-KR" altLang="en-US" dirty="0"/>
              <a:t>범위에 따른 분류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4881942-A373-4688-B8EC-687EB19E93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778425"/>
              </p:ext>
            </p:extLst>
          </p:nvPr>
        </p:nvGraphicFramePr>
        <p:xfrm>
          <a:off x="838199" y="1825625"/>
          <a:ext cx="10515600" cy="466725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514601">
                  <a:extLst>
                    <a:ext uri="{9D8B030D-6E8A-4147-A177-3AD203B41FA5}">
                      <a16:colId xmlns:a16="http://schemas.microsoft.com/office/drawing/2014/main" val="1213016303"/>
                    </a:ext>
                  </a:extLst>
                </a:gridCol>
                <a:gridCol w="2743199">
                  <a:extLst>
                    <a:ext uri="{9D8B030D-6E8A-4147-A177-3AD203B41FA5}">
                      <a16:colId xmlns:a16="http://schemas.microsoft.com/office/drawing/2014/main" val="2325784919"/>
                    </a:ext>
                  </a:extLst>
                </a:gridCol>
                <a:gridCol w="3750734">
                  <a:extLst>
                    <a:ext uri="{9D8B030D-6E8A-4147-A177-3AD203B41FA5}">
                      <a16:colId xmlns:a16="http://schemas.microsoft.com/office/drawing/2014/main" val="4279768169"/>
                    </a:ext>
                  </a:extLst>
                </a:gridCol>
                <a:gridCol w="1507066">
                  <a:extLst>
                    <a:ext uri="{9D8B030D-6E8A-4147-A177-3AD203B41FA5}">
                      <a16:colId xmlns:a16="http://schemas.microsoft.com/office/drawing/2014/main" val="4120912018"/>
                    </a:ext>
                  </a:extLst>
                </a:gridCol>
              </a:tblGrid>
              <a:tr h="49738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범위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목적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테스팅 주체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892560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단위 테스트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(Unit Testing)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함수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메소드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클래스와 같은 작은 코드 조각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각 코드 조각의 기능과 동작을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검증하고 예상대로 작동하는지 확인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팀원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화이트박스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629035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통합 테스트</a:t>
                      </a:r>
                      <a:endParaRPr lang="en-US" altLang="ko-KR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(Integration Testing)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함수들끼리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메소드끼리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클래스 끼리의 상호작용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코드 조각 간의 상호 작용 및 연동을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테스트 하여 정상적으로 통합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되었는지 확인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팀원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화이트박스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180220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시스템 테스트</a:t>
                      </a:r>
                      <a:endParaRPr lang="en-US" altLang="ko-KR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(System Testing)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전체 시스템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성능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보안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안정성 확인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사용자가 요구한 시스템의 기능이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내부적으로 모두 작동하는지 검증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팀원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화이트박스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411896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인수 테스트</a:t>
                      </a:r>
                      <a:endParaRPr lang="en-US" altLang="ko-KR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(Acceptance Testing)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완성된  소프트웨어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고객에게 보여주어 원하는 기능이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모두 작동하는지 검증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고객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블랙박스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593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548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F76C7A-102A-446C-BDD6-2A864C017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TDD:</a:t>
            </a:r>
            <a:br>
              <a:rPr lang="en-US" altLang="ko-KR" dirty="0"/>
            </a:br>
            <a:r>
              <a:rPr lang="en-US" altLang="ko-KR" dirty="0"/>
              <a:t>Test</a:t>
            </a:r>
            <a:r>
              <a:rPr lang="ko-KR" altLang="en-US" dirty="0"/>
              <a:t> </a:t>
            </a:r>
            <a:r>
              <a:rPr lang="en-US" altLang="ko-KR" dirty="0"/>
              <a:t>Driven</a:t>
            </a:r>
            <a:r>
              <a:rPr lang="ko-KR" altLang="en-US" dirty="0"/>
              <a:t> </a:t>
            </a:r>
            <a:r>
              <a:rPr lang="en-US" altLang="ko-KR" dirty="0"/>
              <a:t>Development</a:t>
            </a:r>
            <a:endParaRPr lang="ko-KR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2DF914-FD14-4F7F-9F54-FA9EBA70F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2. TDD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8506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TDD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DFCAE-80CF-44A4-81D3-C7EDF7217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모든 개발 방법론에는 </a:t>
            </a:r>
            <a:r>
              <a:rPr lang="en-US" altLang="ko-KR" dirty="0"/>
              <a:t>Testing</a:t>
            </a:r>
            <a:r>
              <a:rPr lang="ko-KR" altLang="en-US" dirty="0"/>
              <a:t>이 꼭 포함되어 있다</a:t>
            </a:r>
          </a:p>
          <a:p>
            <a:r>
              <a:rPr lang="ko-KR" altLang="en-US" dirty="0"/>
              <a:t>소프트웨어의 버그를 가장 먼저</a:t>
            </a:r>
            <a:r>
              <a:rPr lang="en-US" altLang="ko-KR" dirty="0"/>
              <a:t>, </a:t>
            </a:r>
            <a:r>
              <a:rPr lang="ko-KR" altLang="en-US" dirty="0"/>
              <a:t>효율적으로 발견하는 방법이자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QA</a:t>
            </a:r>
            <a:r>
              <a:rPr lang="ko-KR" altLang="en-US" dirty="0"/>
              <a:t>를 위해 없어서는 안되는 과정이기 때문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8680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TDD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DFCAE-80CF-44A4-81D3-C7EDF7217E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기존 테스트 방법</a:t>
            </a:r>
            <a:r>
              <a:rPr lang="en-US" altLang="ko-KR" dirty="0"/>
              <a:t/>
            </a:r>
            <a:br>
              <a:rPr lang="en-US" altLang="ko-KR" dirty="0"/>
            </a:br>
            <a:endParaRPr lang="en-US" altLang="ko-KR" dirty="0"/>
          </a:p>
          <a:p>
            <a:r>
              <a:rPr lang="ko-KR" altLang="en-US" dirty="0"/>
              <a:t>특정 기능을 개발한 이후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테스트 케이스를 작성하고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테스트 성공을 기대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278D7D70-1CBD-4F2C-B092-EC141990A73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71" y="512811"/>
            <a:ext cx="3011430" cy="583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673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TDD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DFCAE-80CF-44A4-81D3-C7EDF7217E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TDD </a:t>
            </a:r>
            <a:r>
              <a:rPr lang="ko-KR" altLang="en-US" dirty="0"/>
              <a:t>방법론</a:t>
            </a:r>
            <a:r>
              <a:rPr lang="en-US" altLang="ko-KR" dirty="0"/>
              <a:t/>
            </a:r>
            <a:br>
              <a:rPr lang="en-US" altLang="ko-KR" dirty="0"/>
            </a:br>
            <a:endParaRPr lang="en-US" altLang="ko-KR" dirty="0"/>
          </a:p>
          <a:p>
            <a:r>
              <a:rPr lang="ko-KR" altLang="en-US" dirty="0"/>
              <a:t>기능 개발 전 테스트 케이스를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미리 작성하고</a:t>
            </a:r>
            <a:endParaRPr lang="en-US" altLang="ko-KR" dirty="0"/>
          </a:p>
          <a:p>
            <a:r>
              <a:rPr lang="ko-KR" altLang="en-US" dirty="0"/>
              <a:t>일단 테스트 실패하는 테스트가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성공되도록 빠르게 개발</a:t>
            </a:r>
            <a:endParaRPr lang="en-US" altLang="ko-KR" dirty="0"/>
          </a:p>
          <a:p>
            <a:r>
              <a:rPr lang="ko-KR" altLang="en-US" dirty="0"/>
              <a:t>성공을 유지한 상태로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코드 구조 변경을 통한 개선</a:t>
            </a:r>
            <a:endParaRPr lang="en-US" altLang="ko-KR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CDFCECA5-E108-484B-812C-103C65989C2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360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TDD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DFCAE-80CF-44A4-81D3-C7EDF7217E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TDD </a:t>
            </a:r>
            <a:r>
              <a:rPr lang="ko-KR" altLang="en-US" dirty="0"/>
              <a:t>방법론</a:t>
            </a:r>
            <a:r>
              <a:rPr lang="en-US" altLang="ko-KR" dirty="0"/>
              <a:t/>
            </a:r>
            <a:br>
              <a:rPr lang="en-US" altLang="ko-KR" dirty="0"/>
            </a:br>
            <a:endParaRPr lang="en-US" altLang="ko-KR" dirty="0"/>
          </a:p>
          <a:p>
            <a:r>
              <a:rPr lang="ko-KR" altLang="en-US" b="1" dirty="0"/>
              <a:t>기능 개발 전 테스트 케이스를</a:t>
            </a:r>
            <a:r>
              <a:rPr lang="en-US" altLang="ko-KR" b="1" dirty="0"/>
              <a:t/>
            </a:r>
            <a:br>
              <a:rPr lang="en-US" altLang="ko-KR" b="1" dirty="0"/>
            </a:br>
            <a:r>
              <a:rPr lang="ko-KR" altLang="en-US" b="1" dirty="0"/>
              <a:t>미리 작성하고</a:t>
            </a:r>
            <a:endParaRPr lang="en-US" altLang="ko-KR" b="1" dirty="0"/>
          </a:p>
          <a:p>
            <a:r>
              <a:rPr lang="ko-KR" altLang="en-US" dirty="0"/>
              <a:t>일단 테스트 실패하는 테스트가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성공되도록 빠르게 개발</a:t>
            </a:r>
            <a:endParaRPr lang="en-US" altLang="ko-KR" dirty="0"/>
          </a:p>
          <a:p>
            <a:r>
              <a:rPr lang="ko-KR" altLang="en-US" dirty="0"/>
              <a:t>성공을 유지한 상태로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코드 구조 변경을 통한 개선</a:t>
            </a:r>
            <a:endParaRPr lang="en-US" altLang="ko-KR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6082F61F-0C83-462C-B0AD-F8688FC6500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535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TDD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DFCAE-80CF-44A4-81D3-C7EDF7217E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TDD </a:t>
            </a:r>
            <a:r>
              <a:rPr lang="ko-KR" altLang="en-US" dirty="0"/>
              <a:t>방법론</a:t>
            </a:r>
            <a:r>
              <a:rPr lang="en-US" altLang="ko-KR" dirty="0"/>
              <a:t/>
            </a:r>
            <a:br>
              <a:rPr lang="en-US" altLang="ko-KR" dirty="0"/>
            </a:br>
            <a:endParaRPr lang="en-US" altLang="ko-KR" dirty="0"/>
          </a:p>
          <a:p>
            <a:r>
              <a:rPr lang="ko-KR" altLang="en-US" dirty="0"/>
              <a:t>기능 개발 전 테스트 케이스를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미리 작성하고</a:t>
            </a:r>
            <a:endParaRPr lang="en-US" altLang="ko-KR" dirty="0"/>
          </a:p>
          <a:p>
            <a:r>
              <a:rPr lang="ko-KR" altLang="en-US" b="1" dirty="0"/>
              <a:t>일단 테스트 실패하는 테스트가</a:t>
            </a:r>
            <a:r>
              <a:rPr lang="en-US" altLang="ko-KR" b="1" dirty="0"/>
              <a:t/>
            </a:r>
            <a:br>
              <a:rPr lang="en-US" altLang="ko-KR" b="1" dirty="0"/>
            </a:br>
            <a:r>
              <a:rPr lang="ko-KR" altLang="en-US" b="1" dirty="0"/>
              <a:t>성공되도록 빠르게 개발</a:t>
            </a:r>
            <a:endParaRPr lang="en-US" altLang="ko-KR" b="1" dirty="0"/>
          </a:p>
          <a:p>
            <a:r>
              <a:rPr lang="ko-KR" altLang="en-US" dirty="0"/>
              <a:t>성공을 유지한 상태로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코드 구조 변경을 통한 개선</a:t>
            </a:r>
            <a:endParaRPr lang="en-US" altLang="ko-KR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E1CEE2FF-6259-4BFF-A3E0-92B40024BC4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013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63C30-0846-43A7-A492-AAE4D7654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SDLC</a:t>
            </a:r>
            <a:endParaRPr lang="ko-KR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D3EF-775E-4F9C-ABCF-CEC5E381A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1. SDLC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66450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TDD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DFCAE-80CF-44A4-81D3-C7EDF7217E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TDD </a:t>
            </a:r>
            <a:r>
              <a:rPr lang="ko-KR" altLang="en-US" dirty="0"/>
              <a:t>방법론</a:t>
            </a:r>
            <a:r>
              <a:rPr lang="en-US" altLang="ko-KR" dirty="0"/>
              <a:t/>
            </a:r>
            <a:br>
              <a:rPr lang="en-US" altLang="ko-KR" dirty="0"/>
            </a:br>
            <a:endParaRPr lang="en-US" altLang="ko-KR" dirty="0"/>
          </a:p>
          <a:p>
            <a:r>
              <a:rPr lang="ko-KR" altLang="en-US" dirty="0"/>
              <a:t>기능 개발 전 테스트 케이스를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미리 작성하고</a:t>
            </a:r>
            <a:endParaRPr lang="en-US" altLang="ko-KR" dirty="0"/>
          </a:p>
          <a:p>
            <a:r>
              <a:rPr lang="ko-KR" altLang="en-US" dirty="0"/>
              <a:t>일단 테스트 실패하는 테스트가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성공되도록 빠르게 개발</a:t>
            </a:r>
            <a:endParaRPr lang="en-US" altLang="ko-KR" dirty="0"/>
          </a:p>
          <a:p>
            <a:r>
              <a:rPr lang="ko-KR" altLang="en-US" b="1" dirty="0"/>
              <a:t>성공을 유지한 상태로</a:t>
            </a:r>
            <a:r>
              <a:rPr lang="en-US" altLang="ko-KR" b="1" dirty="0"/>
              <a:t/>
            </a:r>
            <a:br>
              <a:rPr lang="en-US" altLang="ko-KR" b="1" dirty="0"/>
            </a:br>
            <a:r>
              <a:rPr lang="ko-KR" altLang="en-US" b="1" dirty="0"/>
              <a:t>코드 구조 변경을 통한 개선</a:t>
            </a:r>
            <a:endParaRPr lang="en-US" altLang="ko-KR" b="1" dirty="0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1CA810DA-9845-4D58-A84E-B9C1C88A8F1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422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TDD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DFCAE-80CF-44A4-81D3-C7EDF7217E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TDD </a:t>
            </a:r>
            <a:r>
              <a:rPr lang="ko-KR" altLang="en-US" dirty="0"/>
              <a:t>방법론</a:t>
            </a:r>
            <a:r>
              <a:rPr lang="en-US" altLang="ko-KR" dirty="0"/>
              <a:t/>
            </a:r>
            <a:br>
              <a:rPr lang="en-US" altLang="ko-KR" dirty="0"/>
            </a:br>
            <a:endParaRPr lang="en-US" altLang="ko-KR" dirty="0"/>
          </a:p>
          <a:p>
            <a:r>
              <a:rPr lang="ko-KR" altLang="en-US" dirty="0"/>
              <a:t>빠른 </a:t>
            </a:r>
            <a:r>
              <a:rPr lang="en-US" altLang="ko-KR" dirty="0"/>
              <a:t>PoC (Proof of Concept)</a:t>
            </a:r>
          </a:p>
          <a:p>
            <a:r>
              <a:rPr lang="ko-KR" altLang="en-US" dirty="0"/>
              <a:t>신뢰 가능한 코드 개선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빠른 개발과 신뢰성을 동시에</a:t>
            </a:r>
            <a:endParaRPr lang="en-US" altLang="ko-KR" dirty="0"/>
          </a:p>
          <a:p>
            <a:endParaRPr lang="en-US" altLang="ko-KR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B1882C9F-6960-41D9-AC2A-AD635FB0F6F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891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F76C7A-102A-446C-BDD6-2A864C017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TDD Demo</a:t>
            </a:r>
            <a:endParaRPr lang="ko-KR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2DF914-FD14-4F7F-9F54-FA9EBA70F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2. TDD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31936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TDD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DFCAE-80CF-44A4-81D3-C7EDF7217E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간단한 계산기 프로그램</a:t>
            </a:r>
            <a:endParaRPr lang="en-US" altLang="ko-KR" dirty="0"/>
          </a:p>
          <a:p>
            <a:pPr lvl="1"/>
            <a:r>
              <a:rPr lang="en-US" altLang="ko-KR" dirty="0"/>
              <a:t>Calculator.input(): string</a:t>
            </a:r>
          </a:p>
          <a:p>
            <a:pPr lvl="1"/>
            <a:r>
              <a:rPr lang="en-US" altLang="ko-KR" dirty="0"/>
              <a:t>Calculator.run(): void</a:t>
            </a:r>
          </a:p>
          <a:p>
            <a:pPr lvl="1"/>
            <a:r>
              <a:rPr lang="en-US" altLang="ko-KR" dirty="0"/>
              <a:t>Calculator.output(number): void</a:t>
            </a:r>
          </a:p>
          <a:p>
            <a:pPr lvl="1"/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00847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TDD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DFCAE-80CF-44A4-81D3-C7EDF7217E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간단한 계산기 프로그램</a:t>
            </a:r>
            <a:endParaRPr lang="en-US" altLang="ko-KR" dirty="0"/>
          </a:p>
          <a:p>
            <a:pPr lvl="1"/>
            <a:r>
              <a:rPr lang="en-US" altLang="ko-KR" dirty="0"/>
              <a:t>Calculator.input(): string</a:t>
            </a:r>
          </a:p>
          <a:p>
            <a:pPr lvl="1"/>
            <a:r>
              <a:rPr lang="en-US" altLang="ko-KR" dirty="0"/>
              <a:t>Calculator.run(): void</a:t>
            </a:r>
          </a:p>
          <a:p>
            <a:pPr lvl="1"/>
            <a:r>
              <a:rPr lang="en-US" altLang="ko-KR" dirty="0"/>
              <a:t>Calculator.output(number): void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/>
              <a:t>RED: </a:t>
            </a:r>
            <a:r>
              <a:rPr lang="ko-KR" altLang="en-US" dirty="0"/>
              <a:t>기능 개발 전 테스트 케이스 작성</a:t>
            </a:r>
            <a:endParaRPr lang="en-US" altLang="ko-KR" dirty="0"/>
          </a:p>
          <a:p>
            <a:pPr lvl="1"/>
            <a:endParaRPr lang="en-US" altLang="ko-KR" dirty="0"/>
          </a:p>
          <a:p>
            <a:endParaRPr lang="en-US" altLang="ko-K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98C0A4-102B-476D-9682-7F1734171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2" y="93133"/>
            <a:ext cx="4791744" cy="55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528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TDD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DFCAE-80CF-44A4-81D3-C7EDF7217E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간단한 계산기 프로그램</a:t>
            </a:r>
            <a:endParaRPr lang="en-US" altLang="ko-KR" dirty="0"/>
          </a:p>
          <a:p>
            <a:pPr lvl="1"/>
            <a:r>
              <a:rPr lang="en-US" altLang="ko-KR" dirty="0"/>
              <a:t>Calculator.input(): string</a:t>
            </a:r>
          </a:p>
          <a:p>
            <a:pPr lvl="1"/>
            <a:r>
              <a:rPr lang="en-US" altLang="ko-KR" dirty="0"/>
              <a:t>Calculator.run(): void</a:t>
            </a:r>
          </a:p>
          <a:p>
            <a:pPr lvl="1"/>
            <a:r>
              <a:rPr lang="en-US" altLang="ko-KR" dirty="0"/>
              <a:t>Calculator.output(number): void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/>
              <a:t>RED: </a:t>
            </a:r>
            <a:r>
              <a:rPr lang="ko-KR" altLang="en-US" dirty="0"/>
              <a:t>기능 개발 전 테스트 케이스 작성</a:t>
            </a:r>
            <a:endParaRPr lang="en-US" altLang="ko-KR" dirty="0"/>
          </a:p>
          <a:p>
            <a:pPr lvl="1"/>
            <a:endParaRPr lang="en-US" altLang="ko-KR" dirty="0"/>
          </a:p>
          <a:p>
            <a:endParaRPr lang="en-US" altLang="ko-K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98C0A4-102B-476D-9682-7F1734171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2" y="93133"/>
            <a:ext cx="4791744" cy="55633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D19DA3-3149-4F07-9FBE-363290E70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149" y="728134"/>
            <a:ext cx="4113189" cy="603673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917707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TDD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DFCAE-80CF-44A4-81D3-C7EDF7217E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간단한 계산기 프로그램</a:t>
            </a:r>
            <a:endParaRPr lang="en-US" altLang="ko-KR" dirty="0"/>
          </a:p>
          <a:p>
            <a:pPr lvl="1"/>
            <a:r>
              <a:rPr lang="en-US" altLang="ko-KR" dirty="0"/>
              <a:t>Calculator.input(): string</a:t>
            </a:r>
          </a:p>
          <a:p>
            <a:pPr lvl="1"/>
            <a:r>
              <a:rPr lang="en-US" altLang="ko-KR" dirty="0"/>
              <a:t>Calculator.run(): void</a:t>
            </a:r>
          </a:p>
          <a:p>
            <a:pPr lvl="1"/>
            <a:r>
              <a:rPr lang="en-US" altLang="ko-KR" dirty="0"/>
              <a:t>Calculator.output(number): void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/>
              <a:t>RED: </a:t>
            </a:r>
            <a:r>
              <a:rPr lang="ko-KR" altLang="en-US" dirty="0"/>
              <a:t>기능 개발 전 테스트 케이스 작성</a:t>
            </a:r>
            <a:endParaRPr lang="en-US" altLang="ko-K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98C0A4-102B-476D-9682-7F1734171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2" y="93133"/>
            <a:ext cx="4791744" cy="55633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D19DA3-3149-4F07-9FBE-363290E70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149" y="728134"/>
            <a:ext cx="4113189" cy="603673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1A039F-2113-4DC9-92C4-89EBB9FE0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412" y="4109478"/>
            <a:ext cx="5588388" cy="243110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176174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TDD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DFCAE-80CF-44A4-81D3-C7EDF7217E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간단한 계산기 프로그램</a:t>
            </a:r>
            <a:endParaRPr lang="en-US" altLang="ko-KR" dirty="0"/>
          </a:p>
          <a:p>
            <a:pPr lvl="1"/>
            <a:r>
              <a:rPr lang="en-US" altLang="ko-KR" dirty="0"/>
              <a:t>Calculator.input(): string</a:t>
            </a:r>
          </a:p>
          <a:p>
            <a:pPr lvl="1"/>
            <a:r>
              <a:rPr lang="en-US" altLang="ko-KR" dirty="0"/>
              <a:t>Calculator.run(): void</a:t>
            </a:r>
          </a:p>
          <a:p>
            <a:pPr lvl="1"/>
            <a:r>
              <a:rPr lang="en-US" altLang="ko-KR" dirty="0"/>
              <a:t>Calculator.output(number): void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/>
              <a:t>GREEN: </a:t>
            </a:r>
            <a:r>
              <a:rPr lang="ko-KR" altLang="en-US" dirty="0"/>
              <a:t>개발에 많은 시간을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들이지 말고 일단 테스트</a:t>
            </a:r>
            <a:r>
              <a:rPr lang="en-US" altLang="ko-KR" dirty="0"/>
              <a:t> </a:t>
            </a:r>
            <a:r>
              <a:rPr lang="ko-KR" altLang="en-US" dirty="0"/>
              <a:t>케이스성공하도록 코드 작성</a:t>
            </a:r>
            <a:endParaRPr lang="en-US" altLang="ko-K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3216CB-0574-4711-87FB-1B030C811A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874712"/>
            <a:ext cx="5466820" cy="51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14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TDD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DFCAE-80CF-44A4-81D3-C7EDF7217E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간단한 계산기 프로그램</a:t>
            </a:r>
            <a:endParaRPr lang="en-US" altLang="ko-KR" dirty="0"/>
          </a:p>
          <a:p>
            <a:pPr lvl="1"/>
            <a:r>
              <a:rPr lang="en-US" altLang="ko-KR" dirty="0"/>
              <a:t>Calculator.input(): string</a:t>
            </a:r>
          </a:p>
          <a:p>
            <a:pPr lvl="1"/>
            <a:r>
              <a:rPr lang="en-US" altLang="ko-KR" dirty="0"/>
              <a:t>Calculator.run(): void</a:t>
            </a:r>
          </a:p>
          <a:p>
            <a:pPr lvl="1"/>
            <a:r>
              <a:rPr lang="en-US" altLang="ko-KR" dirty="0"/>
              <a:t>Calculator.output(number): void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/>
              <a:t>GREEN: </a:t>
            </a:r>
            <a:r>
              <a:rPr lang="ko-KR" altLang="en-US" dirty="0"/>
              <a:t>개발에 많은 시간을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들이지 말고 일단 테스트</a:t>
            </a:r>
            <a:r>
              <a:rPr lang="en-US" altLang="ko-KR" dirty="0"/>
              <a:t> </a:t>
            </a:r>
            <a:r>
              <a:rPr lang="ko-KR" altLang="en-US" dirty="0"/>
              <a:t>케이스성공하도록 코드 작성</a:t>
            </a:r>
            <a:endParaRPr lang="en-US" altLang="ko-K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3216CB-0574-4711-87FB-1B030C811A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874712"/>
            <a:ext cx="5466820" cy="51085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743AA8-FF60-4CF4-8396-F0E0458A2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794" y="3700471"/>
            <a:ext cx="5976340" cy="269927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726906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TDD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DFCAE-80CF-44A4-81D3-C7EDF7217E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간단한 계산기 프로그램</a:t>
            </a:r>
            <a:endParaRPr lang="en-US" altLang="ko-KR" dirty="0"/>
          </a:p>
          <a:p>
            <a:pPr lvl="1"/>
            <a:r>
              <a:rPr lang="en-US" altLang="ko-KR" dirty="0"/>
              <a:t>Calculator.input(): string</a:t>
            </a:r>
          </a:p>
          <a:p>
            <a:pPr lvl="1"/>
            <a:r>
              <a:rPr lang="en-US" altLang="ko-KR" dirty="0"/>
              <a:t>Calculator.run(): void</a:t>
            </a:r>
          </a:p>
          <a:p>
            <a:pPr lvl="1"/>
            <a:r>
              <a:rPr lang="en-US" altLang="ko-KR" dirty="0"/>
              <a:t>Calculator.output(number): void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/>
              <a:t>REFACTOR: </a:t>
            </a:r>
            <a:r>
              <a:rPr lang="ko-KR" altLang="en-US" dirty="0"/>
              <a:t>테스트 성공을 유지 시키면서 코드를 개선</a:t>
            </a:r>
            <a:endParaRPr lang="en-US" altLang="ko-K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3216CB-0574-4711-87FB-1B030C811A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874712"/>
            <a:ext cx="5466820" cy="5108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6C6AB3-31D2-47F0-9F30-19F0584FF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319" y="493246"/>
            <a:ext cx="4496427" cy="334374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2154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SDLC</a:t>
            </a:r>
            <a:r>
              <a:rPr lang="en-US" altLang="ko-KR" sz="3600" dirty="0"/>
              <a:t/>
            </a:r>
            <a:br>
              <a:rPr lang="en-US" altLang="ko-KR" sz="3600" dirty="0"/>
            </a:br>
            <a:r>
              <a:rPr lang="en-US" altLang="ko-KR" sz="3200" dirty="0"/>
              <a:t>Software Development Life Cycle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669248" y="1778466"/>
            <a:ext cx="4684552" cy="4398497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소프트웨어를 구현</a:t>
            </a:r>
            <a:r>
              <a:rPr lang="en-US" altLang="ko-KR" sz="1800" dirty="0"/>
              <a:t>, </a:t>
            </a:r>
            <a:r>
              <a:rPr lang="ko-KR" altLang="en-US" sz="1800" dirty="0"/>
              <a:t>테스트하고</a:t>
            </a:r>
            <a:r>
              <a:rPr lang="en-US" altLang="ko-KR" sz="1800" dirty="0"/>
              <a:t>, </a:t>
            </a:r>
            <a:r>
              <a:rPr lang="ko-KR" altLang="en-US" sz="1800" dirty="0"/>
              <a:t>배포하는 일련의 과정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여러 </a:t>
            </a:r>
            <a:r>
              <a:rPr lang="en-US" altLang="ko-KR" sz="1800" dirty="0"/>
              <a:t>use-case</a:t>
            </a:r>
            <a:r>
              <a:rPr lang="ko-KR" altLang="en-US" sz="1800" dirty="0"/>
              <a:t>에 맞춰 적절한 </a:t>
            </a:r>
            <a:r>
              <a:rPr lang="en-US" altLang="ko-KR" sz="1800" dirty="0"/>
              <a:t>SDLC </a:t>
            </a:r>
            <a:r>
              <a:rPr lang="ko-KR" altLang="en-US" sz="1800" dirty="0"/>
              <a:t>모델을 선택</a:t>
            </a:r>
            <a:endParaRPr lang="en-US" altLang="ko-KR" sz="1800" dirty="0"/>
          </a:p>
        </p:txBody>
      </p:sp>
      <p:pic>
        <p:nvPicPr>
          <p:cNvPr id="7" name="내용 개체 틀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6408"/>
            <a:ext cx="5411598" cy="13134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9781" y="2779713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Waterfall </a:t>
            </a:r>
            <a:r>
              <a:rPr lang="ko-KR" altLang="en-US" dirty="0"/>
              <a:t>모델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900" y="5608201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Agile </a:t>
            </a:r>
            <a:r>
              <a:rPr lang="ko-KR" altLang="en-US" dirty="0"/>
              <a:t>모델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81" y="3435568"/>
            <a:ext cx="5681744" cy="224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289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TDD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DFCAE-80CF-44A4-81D3-C7EDF7217E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간단한 계산기 프로그램</a:t>
            </a:r>
            <a:endParaRPr lang="en-US" altLang="ko-KR" dirty="0"/>
          </a:p>
          <a:p>
            <a:pPr lvl="1"/>
            <a:r>
              <a:rPr lang="en-US" altLang="ko-KR" dirty="0"/>
              <a:t>Calculator.input(): string</a:t>
            </a:r>
          </a:p>
          <a:p>
            <a:pPr lvl="1"/>
            <a:r>
              <a:rPr lang="en-US" altLang="ko-KR" dirty="0"/>
              <a:t>Calculator.run(): void</a:t>
            </a:r>
          </a:p>
          <a:p>
            <a:pPr lvl="1"/>
            <a:r>
              <a:rPr lang="en-US" altLang="ko-KR" dirty="0"/>
              <a:t>Calculator.output(number): void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/>
              <a:t>REFACTOR: </a:t>
            </a:r>
            <a:r>
              <a:rPr lang="ko-KR" altLang="en-US" dirty="0"/>
              <a:t>테스트 성공을 유지 시키면서 코드를 개선</a:t>
            </a:r>
            <a:endParaRPr lang="en-US" altLang="ko-K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3216CB-0574-4711-87FB-1B030C811A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874712"/>
            <a:ext cx="5466820" cy="5108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6C6AB3-31D2-47F0-9F30-19F0584FF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319" y="493246"/>
            <a:ext cx="4496427" cy="334374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50C16C-4500-4ABA-988D-60C744F87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050" y="2267743"/>
            <a:ext cx="5622583" cy="415766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244439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TDD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DFCAE-80CF-44A4-81D3-C7EDF7217E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간단한 계산기 프로그램</a:t>
            </a:r>
            <a:endParaRPr lang="en-US" altLang="ko-KR" dirty="0"/>
          </a:p>
          <a:p>
            <a:pPr lvl="1"/>
            <a:r>
              <a:rPr lang="en-US" altLang="ko-KR" dirty="0"/>
              <a:t>Calculator.input(): string</a:t>
            </a:r>
          </a:p>
          <a:p>
            <a:pPr lvl="1"/>
            <a:r>
              <a:rPr lang="en-US" altLang="ko-KR" dirty="0"/>
              <a:t>Calculator.run(): void</a:t>
            </a:r>
          </a:p>
          <a:p>
            <a:pPr lvl="1"/>
            <a:r>
              <a:rPr lang="en-US" altLang="ko-KR" dirty="0"/>
              <a:t>Calculator.output(number): void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/>
              <a:t>REFACTOR: </a:t>
            </a:r>
            <a:r>
              <a:rPr lang="ko-KR" altLang="en-US" dirty="0"/>
              <a:t>테스트 성공을 유지 시키면서 코드를 개선</a:t>
            </a:r>
            <a:endParaRPr lang="en-US" altLang="ko-K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3216CB-0574-4711-87FB-1B030C811A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874712"/>
            <a:ext cx="5466820" cy="5108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6C6AB3-31D2-47F0-9F30-19F0584FF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319" y="493246"/>
            <a:ext cx="4496427" cy="334374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50C16C-4500-4ABA-988D-60C744F87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050" y="2267743"/>
            <a:ext cx="5622583" cy="415766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644181-655D-4BC8-BA82-913FE83E1E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3432185"/>
            <a:ext cx="6068272" cy="277216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855367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Git</a:t>
            </a:r>
            <a:endParaRPr lang="ko-KR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AFDC22-6CAE-4794-96E2-1723F9C4BF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3. Git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02111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Git</a:t>
            </a:r>
            <a:r>
              <a:rPr lang="ko-KR" altLang="en-US" dirty="0"/>
              <a:t>이란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3619501"/>
            <a:ext cx="10515600" cy="2557462"/>
          </a:xfrm>
        </p:spPr>
        <p:txBody>
          <a:bodyPr>
            <a:normAutofit/>
          </a:bodyPr>
          <a:lstStyle/>
          <a:p>
            <a:r>
              <a:rPr lang="ko-KR" altLang="en-US" sz="1800" dirty="0" err="1"/>
              <a:t>리누스</a:t>
            </a:r>
            <a:r>
              <a:rPr lang="ko-KR" altLang="en-US" sz="1800" dirty="0"/>
              <a:t> </a:t>
            </a:r>
            <a:r>
              <a:rPr lang="ko-KR" altLang="en-US" sz="1800" dirty="0" err="1"/>
              <a:t>토르발즈가</a:t>
            </a:r>
            <a:r>
              <a:rPr lang="ko-KR" altLang="en-US" sz="1800" dirty="0"/>
              <a:t> 개발한 버전 관리 시스템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en-US" altLang="ko-KR" sz="1800" dirty="0" err="1"/>
              <a:t>Git</a:t>
            </a:r>
            <a:r>
              <a:rPr lang="ko-KR" altLang="en-US" sz="1800" dirty="0"/>
              <a:t>으로 파일의 변경 사항을 추적하고 관리 가능</a:t>
            </a:r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ko-KR" altLang="en-US" sz="1800" dirty="0"/>
          </a:p>
        </p:txBody>
      </p:sp>
      <p:pic>
        <p:nvPicPr>
          <p:cNvPr id="4" name="Picture 2" descr="Git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901" y="1700213"/>
            <a:ext cx="3044198" cy="12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4664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Git</a:t>
            </a:r>
            <a:r>
              <a:rPr lang="ko-KR" altLang="en-US" dirty="0"/>
              <a:t>이란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작성 중인 코드에서 </a:t>
            </a:r>
            <a:r>
              <a:rPr lang="en-US" altLang="ko-KR" sz="1800" dirty="0"/>
              <a:t>2</a:t>
            </a:r>
            <a:r>
              <a:rPr lang="ko-KR" altLang="en-US" sz="1800" dirty="0"/>
              <a:t>일 전으로 되돌리려면</a:t>
            </a:r>
            <a:r>
              <a:rPr lang="en-US" altLang="ko-KR" sz="1800" dirty="0"/>
              <a:t>?</a:t>
            </a:r>
            <a:r>
              <a:rPr lang="ko-KR" alt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3392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Git</a:t>
            </a:r>
            <a:r>
              <a:rPr lang="ko-KR" altLang="en-US" dirty="0"/>
              <a:t>이란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작성 중인 코드에서 </a:t>
            </a:r>
            <a:r>
              <a:rPr lang="en-US" altLang="ko-KR" sz="1800" dirty="0"/>
              <a:t>2</a:t>
            </a:r>
            <a:r>
              <a:rPr lang="ko-KR" altLang="en-US" sz="1800" dirty="0"/>
              <a:t>일 전으로 되돌리려면</a:t>
            </a:r>
            <a:r>
              <a:rPr lang="en-US" altLang="ko-KR" sz="1800" dirty="0"/>
              <a:t>?</a:t>
            </a:r>
            <a:r>
              <a:rPr lang="ko-KR" altLang="en-US" sz="1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2562928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직접 매일 백업하기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95508"/>
            <a:ext cx="4654460" cy="126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047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Git</a:t>
            </a:r>
            <a:r>
              <a:rPr lang="ko-KR" altLang="en-US" dirty="0"/>
              <a:t>이란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작성 중인 코드에서 </a:t>
            </a:r>
            <a:r>
              <a:rPr lang="en-US" altLang="ko-KR" sz="1800" dirty="0"/>
              <a:t>2</a:t>
            </a:r>
            <a:r>
              <a:rPr lang="ko-KR" altLang="en-US" sz="1800" dirty="0"/>
              <a:t>일 전으로 되돌리려면</a:t>
            </a:r>
            <a:r>
              <a:rPr lang="en-US" altLang="ko-KR" sz="1800" dirty="0"/>
              <a:t>?</a:t>
            </a:r>
            <a:r>
              <a:rPr lang="ko-KR" altLang="en-US" sz="1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2562928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직접 매일 백업하기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346" y="4473666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2. </a:t>
            </a:r>
            <a:r>
              <a:rPr lang="en-US" altLang="ko-KR" dirty="0" err="1"/>
              <a:t>Git</a:t>
            </a:r>
            <a:r>
              <a:rPr lang="en-US" altLang="ko-KR" dirty="0"/>
              <a:t> </a:t>
            </a:r>
            <a:r>
              <a:rPr lang="ko-KR" altLang="en-US" dirty="0"/>
              <a:t>사용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/>
          <a:srcRect t="21540"/>
          <a:stretch/>
        </p:blipFill>
        <p:spPr>
          <a:xfrm>
            <a:off x="935630" y="5097923"/>
            <a:ext cx="5706271" cy="538153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/>
          <a:srcRect l="-8454" t="2941" r="8454" b="-2941"/>
          <a:stretch/>
        </p:blipFill>
        <p:spPr>
          <a:xfrm>
            <a:off x="416916" y="5891001"/>
            <a:ext cx="6244035" cy="323895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630" y="5748106"/>
            <a:ext cx="5353797" cy="14289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095508"/>
            <a:ext cx="4654460" cy="126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553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518" y="1288017"/>
            <a:ext cx="5276963" cy="293164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err="1"/>
              <a:t>Git</a:t>
            </a:r>
            <a:r>
              <a:rPr lang="en-US" altLang="ko-KR" sz="3600" dirty="0"/>
              <a:t> </a:t>
            </a:r>
            <a:r>
              <a:rPr lang="ko-KR" altLang="en-US" sz="3600" dirty="0"/>
              <a:t>스테이지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4521666"/>
            <a:ext cx="10515600" cy="1655296"/>
          </a:xfrm>
        </p:spPr>
        <p:txBody>
          <a:bodyPr>
            <a:normAutofit/>
          </a:bodyPr>
          <a:lstStyle/>
          <a:p>
            <a:r>
              <a:rPr lang="en-US" altLang="ko-KR" sz="1800" dirty="0" err="1"/>
              <a:t>git</a:t>
            </a:r>
            <a:r>
              <a:rPr lang="ko-KR" altLang="en-US" sz="1800" dirty="0"/>
              <a:t>에는 </a:t>
            </a:r>
            <a:r>
              <a:rPr lang="en-US" altLang="ko-KR" sz="1800" dirty="0"/>
              <a:t>4</a:t>
            </a:r>
            <a:r>
              <a:rPr lang="ko-KR" altLang="en-US" sz="1800" dirty="0"/>
              <a:t>개의 저장 단계가 존재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 err="1"/>
              <a:t>커밋에</a:t>
            </a:r>
            <a:r>
              <a:rPr lang="ko-KR" altLang="en-US" sz="1800" dirty="0"/>
              <a:t> 포함할 변경 사항을 추가하는 </a:t>
            </a:r>
            <a:r>
              <a:rPr lang="en-US" altLang="ko-KR" sz="1800" b="1" dirty="0" err="1"/>
              <a:t>git</a:t>
            </a:r>
            <a:r>
              <a:rPr lang="en-US" altLang="ko-KR" sz="1800" b="1" dirty="0"/>
              <a:t> add</a:t>
            </a:r>
            <a:r>
              <a:rPr lang="en-US" altLang="ko-KR" sz="1800" dirty="0"/>
              <a:t>, </a:t>
            </a:r>
            <a:r>
              <a:rPr lang="ko-KR" altLang="en-US" sz="1800" dirty="0"/>
              <a:t>실제 로컬 레포지토리에 </a:t>
            </a:r>
            <a:r>
              <a:rPr lang="ko-KR" altLang="en-US" sz="1800" dirty="0" err="1"/>
              <a:t>커밋을</a:t>
            </a:r>
            <a:r>
              <a:rPr lang="ko-KR" altLang="en-US" sz="1800" dirty="0"/>
              <a:t> 생성하는 </a:t>
            </a:r>
            <a:r>
              <a:rPr lang="en-US" altLang="ko-KR" sz="1800" b="1" dirty="0" err="1"/>
              <a:t>git</a:t>
            </a:r>
            <a:r>
              <a:rPr lang="en-US" altLang="ko-KR" sz="1800" b="1" dirty="0"/>
              <a:t> commit</a:t>
            </a:r>
            <a:r>
              <a:rPr lang="en-US" altLang="ko-KR" sz="1800" dirty="0"/>
              <a:t>, </a:t>
            </a:r>
            <a:r>
              <a:rPr lang="ko-KR" altLang="en-US" sz="1800" dirty="0"/>
              <a:t>원격 레포지토리에 변경 사항을 전송하는 </a:t>
            </a:r>
            <a:r>
              <a:rPr lang="en-US" altLang="ko-KR" sz="1800" b="1" dirty="0" err="1"/>
              <a:t>git</a:t>
            </a:r>
            <a:r>
              <a:rPr lang="en-US" altLang="ko-KR" sz="1800" b="1" dirty="0"/>
              <a:t> push</a:t>
            </a:r>
            <a:endParaRPr lang="ko-KR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5785502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err="1"/>
              <a:t>Git</a:t>
            </a:r>
            <a:r>
              <a:rPr lang="en-US" altLang="ko-KR" sz="3600" dirty="0"/>
              <a:t> </a:t>
            </a:r>
            <a:r>
              <a:rPr lang="ko-KR" altLang="en-US" sz="3600" dirty="0"/>
              <a:t>스테이지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059820"/>
            <a:ext cx="3886742" cy="771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690688"/>
            <a:ext cx="3886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• a feature</a:t>
            </a:r>
            <a:r>
              <a:rPr lang="ko-KR" altLang="en-US" dirty="0"/>
              <a:t>와 </a:t>
            </a:r>
            <a:r>
              <a:rPr lang="en-US" altLang="ko-KR" dirty="0"/>
              <a:t>b feature </a:t>
            </a:r>
            <a:r>
              <a:rPr lang="ko-KR" altLang="en-US" dirty="0"/>
              <a:t>추가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532783"/>
            <a:ext cx="5101207" cy="13284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199" y="3091289"/>
            <a:ext cx="709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• a feature </a:t>
            </a:r>
            <a:r>
              <a:rPr lang="ko-KR" altLang="en-US" dirty="0"/>
              <a:t>추가 </a:t>
            </a:r>
            <a:r>
              <a:rPr lang="ko-KR" altLang="en-US" dirty="0" err="1"/>
              <a:t>커밋을</a:t>
            </a:r>
            <a:r>
              <a:rPr lang="ko-KR" altLang="en-US" dirty="0"/>
              <a:t> 생성하기 위해 </a:t>
            </a:r>
            <a:r>
              <a:rPr lang="ko-KR" altLang="en-US" dirty="0" err="1"/>
              <a:t>스테이징</a:t>
            </a:r>
            <a:r>
              <a:rPr lang="ko-KR" altLang="en-US" dirty="0"/>
              <a:t> 단계로 추가</a:t>
            </a:r>
          </a:p>
        </p:txBody>
      </p:sp>
    </p:spTree>
    <p:extLst>
      <p:ext uri="{BB962C8B-B14F-4D97-AF65-F5344CB8AC3E}">
        <p14:creationId xmlns:p14="http://schemas.microsoft.com/office/powerpoint/2010/main" val="17419219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err="1"/>
              <a:t>Git</a:t>
            </a:r>
            <a:r>
              <a:rPr lang="en-US" altLang="ko-KR" sz="3600" dirty="0"/>
              <a:t> </a:t>
            </a:r>
            <a:r>
              <a:rPr lang="ko-KR" altLang="en-US" sz="3600" dirty="0"/>
              <a:t>스테이지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059820"/>
            <a:ext cx="3886742" cy="771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690688"/>
            <a:ext cx="3886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• a feature</a:t>
            </a:r>
            <a:r>
              <a:rPr lang="ko-KR" altLang="en-US" dirty="0"/>
              <a:t>와 </a:t>
            </a:r>
            <a:r>
              <a:rPr lang="en-US" altLang="ko-KR" dirty="0"/>
              <a:t>b feature </a:t>
            </a:r>
            <a:r>
              <a:rPr lang="ko-KR" altLang="en-US" dirty="0"/>
              <a:t>추가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532783"/>
            <a:ext cx="5101207" cy="13284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199" y="3091289"/>
            <a:ext cx="709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• a feature </a:t>
            </a:r>
            <a:r>
              <a:rPr lang="ko-KR" altLang="en-US" dirty="0"/>
              <a:t>추가 </a:t>
            </a:r>
            <a:r>
              <a:rPr lang="ko-KR" altLang="en-US" dirty="0" err="1"/>
              <a:t>커밋을</a:t>
            </a:r>
            <a:r>
              <a:rPr lang="ko-KR" altLang="en-US" dirty="0"/>
              <a:t> 생성하기 위해 </a:t>
            </a:r>
            <a:r>
              <a:rPr lang="ko-KR" altLang="en-US" dirty="0" err="1"/>
              <a:t>스테이징</a:t>
            </a:r>
            <a:r>
              <a:rPr lang="ko-KR" altLang="en-US" dirty="0"/>
              <a:t> 단계로 추가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5674895"/>
            <a:ext cx="4933606" cy="7185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199" y="5263032"/>
            <a:ext cx="709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• a feature</a:t>
            </a:r>
            <a:r>
              <a:rPr lang="ko-KR" altLang="en-US" dirty="0"/>
              <a:t>를 추가하는 </a:t>
            </a:r>
            <a:r>
              <a:rPr lang="ko-KR" altLang="en-US" dirty="0" err="1"/>
              <a:t>커밋</a:t>
            </a:r>
            <a:r>
              <a:rPr lang="ko-KR" altLang="en-US" dirty="0"/>
              <a:t> 생성</a:t>
            </a:r>
          </a:p>
        </p:txBody>
      </p:sp>
    </p:spTree>
    <p:extLst>
      <p:ext uri="{BB962C8B-B14F-4D97-AF65-F5344CB8AC3E}">
        <p14:creationId xmlns:p14="http://schemas.microsoft.com/office/powerpoint/2010/main" val="446343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Waterfall </a:t>
            </a:r>
            <a:r>
              <a:rPr lang="ko-KR" altLang="en-US" dirty="0"/>
              <a:t>모델</a:t>
            </a:r>
          </a:p>
        </p:txBody>
      </p:sp>
      <p:pic>
        <p:nvPicPr>
          <p:cNvPr id="6" name="내용 개체 틀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063" y="1571626"/>
            <a:ext cx="9714325" cy="2357748"/>
          </a:xfrm>
          <a:prstGeom prst="rect">
            <a:avLst/>
          </a:prstGeom>
        </p:spPr>
      </p:pic>
      <p:sp>
        <p:nvSpPr>
          <p:cNvPr id="7" name="내용 개체 틀 4"/>
          <p:cNvSpPr txBox="1">
            <a:spLocks/>
          </p:cNvSpPr>
          <p:nvPr/>
        </p:nvSpPr>
        <p:spPr>
          <a:xfrm>
            <a:off x="838200" y="4483099"/>
            <a:ext cx="10515600" cy="2260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/>
              <a:t>요구 사항 분석 단계부터</a:t>
            </a:r>
            <a:r>
              <a:rPr lang="en-US" altLang="ko-KR" sz="1800" dirty="0"/>
              <a:t> </a:t>
            </a:r>
            <a:r>
              <a:rPr lang="ko-KR" altLang="en-US" sz="1800" dirty="0"/>
              <a:t>설계</a:t>
            </a:r>
            <a:r>
              <a:rPr lang="en-US" altLang="ko-KR" sz="1800" dirty="0"/>
              <a:t>, </a:t>
            </a:r>
            <a:r>
              <a:rPr lang="ko-KR" altLang="en-US" sz="1800" dirty="0"/>
              <a:t>구현</a:t>
            </a:r>
            <a:r>
              <a:rPr lang="en-US" altLang="ko-KR" sz="1800" dirty="0"/>
              <a:t>, </a:t>
            </a:r>
            <a:r>
              <a:rPr lang="ko-KR" altLang="en-US" sz="1800" dirty="0"/>
              <a:t>시험</a:t>
            </a:r>
            <a:r>
              <a:rPr lang="en-US" altLang="ko-KR" sz="1800" dirty="0"/>
              <a:t>, </a:t>
            </a:r>
            <a:r>
              <a:rPr lang="ko-KR" altLang="en-US" sz="1800" dirty="0"/>
              <a:t>통합</a:t>
            </a:r>
            <a:r>
              <a:rPr lang="en-US" altLang="ko-KR" sz="1800" dirty="0"/>
              <a:t>, </a:t>
            </a:r>
            <a:r>
              <a:rPr lang="ko-KR" altLang="en-US" sz="1800" dirty="0"/>
              <a:t>유지 까지 하나의 큰 흐름이 순서대로</a:t>
            </a:r>
            <a:r>
              <a:rPr lang="en-US" altLang="ko-KR" sz="1800" dirty="0"/>
              <a:t> </a:t>
            </a:r>
            <a:r>
              <a:rPr lang="ko-KR" altLang="en-US" sz="1800" dirty="0"/>
              <a:t>진행되는 모델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한 단계를 진행하기 위해 그 전 단계를 모두 끝내야 하는 순차적 구조</a:t>
            </a:r>
            <a:br>
              <a:rPr lang="ko-KR" altLang="en-US" sz="1800" dirty="0"/>
            </a:b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2591570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err="1"/>
              <a:t>Git</a:t>
            </a:r>
            <a:r>
              <a:rPr lang="en-US" altLang="ko-KR" sz="3600" dirty="0"/>
              <a:t> </a:t>
            </a:r>
            <a:r>
              <a:rPr lang="ko-KR" altLang="en-US" sz="3600" dirty="0"/>
              <a:t>스테이지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059820"/>
            <a:ext cx="3886742" cy="771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690688"/>
            <a:ext cx="3886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• a feature</a:t>
            </a:r>
            <a:r>
              <a:rPr lang="ko-KR" altLang="en-US" dirty="0"/>
              <a:t>와 </a:t>
            </a:r>
            <a:r>
              <a:rPr lang="en-US" altLang="ko-KR" dirty="0"/>
              <a:t>b feature </a:t>
            </a:r>
            <a:r>
              <a:rPr lang="ko-KR" altLang="en-US" dirty="0"/>
              <a:t>추가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532783"/>
            <a:ext cx="5101207" cy="13284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199" y="3091289"/>
            <a:ext cx="709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• a feature </a:t>
            </a:r>
            <a:r>
              <a:rPr lang="ko-KR" altLang="en-US" dirty="0"/>
              <a:t>추가 </a:t>
            </a:r>
            <a:r>
              <a:rPr lang="ko-KR" altLang="en-US" dirty="0" err="1"/>
              <a:t>커밋을</a:t>
            </a:r>
            <a:r>
              <a:rPr lang="ko-KR" altLang="en-US" dirty="0"/>
              <a:t> 생성하기 위해 </a:t>
            </a:r>
            <a:r>
              <a:rPr lang="ko-KR" altLang="en-US" dirty="0" err="1"/>
              <a:t>스테이징</a:t>
            </a:r>
            <a:r>
              <a:rPr lang="ko-KR" altLang="en-US" dirty="0"/>
              <a:t> 단계로 추가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5674895"/>
            <a:ext cx="4933606" cy="7185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199" y="5263032"/>
            <a:ext cx="709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• a feature</a:t>
            </a:r>
            <a:r>
              <a:rPr lang="ko-KR" altLang="en-US" dirty="0"/>
              <a:t>를 추가하는 </a:t>
            </a:r>
            <a:r>
              <a:rPr lang="ko-KR" altLang="en-US" dirty="0" err="1"/>
              <a:t>커밋</a:t>
            </a:r>
            <a:r>
              <a:rPr lang="ko-KR" altLang="en-US" dirty="0"/>
              <a:t> 생성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1410" y="5849508"/>
            <a:ext cx="6041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= </a:t>
            </a:r>
            <a:r>
              <a:rPr lang="ko-KR" altLang="en-US" b="1" dirty="0"/>
              <a:t>사용자가 추가하고 싶은 변경 사항만 업로드 가능</a:t>
            </a:r>
          </a:p>
        </p:txBody>
      </p:sp>
    </p:spTree>
    <p:extLst>
      <p:ext uri="{BB962C8B-B14F-4D97-AF65-F5344CB8AC3E}">
        <p14:creationId xmlns:p14="http://schemas.microsoft.com/office/powerpoint/2010/main" val="19254377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err="1"/>
              <a:t>Github</a:t>
            </a:r>
            <a:r>
              <a:rPr lang="en-US" altLang="ko-KR" sz="3600" dirty="0"/>
              <a:t> Actions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4178105"/>
            <a:ext cx="10515600" cy="1998858"/>
          </a:xfrm>
        </p:spPr>
        <p:txBody>
          <a:bodyPr>
            <a:normAutofit/>
          </a:bodyPr>
          <a:lstStyle/>
          <a:p>
            <a:r>
              <a:rPr lang="en-US" altLang="ko-KR" sz="1800" dirty="0" smtClean="0"/>
              <a:t>GitHub</a:t>
            </a:r>
            <a:r>
              <a:rPr lang="ko-KR" altLang="en-US" sz="1800" dirty="0" smtClean="0"/>
              <a:t>에서 제공하는 </a:t>
            </a:r>
            <a:r>
              <a:rPr lang="ko-KR" altLang="en-US" sz="1800" dirty="0" smtClean="0"/>
              <a:t>빌드</a:t>
            </a:r>
            <a:r>
              <a:rPr lang="en-US" altLang="ko-KR" sz="1800" dirty="0"/>
              <a:t>, </a:t>
            </a:r>
            <a:r>
              <a:rPr lang="ko-KR" altLang="en-US" sz="1800" dirty="0"/>
              <a:t>테스트</a:t>
            </a:r>
            <a:r>
              <a:rPr lang="en-US" altLang="ko-KR" sz="1800" dirty="0"/>
              <a:t>, </a:t>
            </a:r>
            <a:r>
              <a:rPr lang="ko-KR" altLang="en-US" sz="1800" dirty="0"/>
              <a:t>배포 파이프라인을 자동화하는 </a:t>
            </a:r>
            <a:r>
              <a:rPr lang="en-US" altLang="ko-KR" sz="1800" dirty="0"/>
              <a:t>CI / CD </a:t>
            </a:r>
            <a:r>
              <a:rPr lang="ko-KR" altLang="en-US" sz="1800" dirty="0"/>
              <a:t>파이프라인</a:t>
            </a:r>
            <a:r>
              <a:rPr lang="en-US" altLang="ko-KR" sz="1800" dirty="0"/>
              <a:t> </a:t>
            </a:r>
            <a:r>
              <a:rPr lang="ko-KR" altLang="en-US" sz="1800" dirty="0"/>
              <a:t>서비스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b="1" dirty="0"/>
              <a:t>특정 이벤트 발생 시</a:t>
            </a:r>
            <a:r>
              <a:rPr lang="en-US" altLang="ko-KR" sz="1800" b="1" dirty="0"/>
              <a:t> </a:t>
            </a:r>
            <a:r>
              <a:rPr lang="ko-KR" altLang="en-US" sz="1800" dirty="0"/>
              <a:t>또는 </a:t>
            </a:r>
            <a:r>
              <a:rPr lang="ko-KR" altLang="en-US" sz="1800" b="1" dirty="0"/>
              <a:t>주기적</a:t>
            </a:r>
            <a:r>
              <a:rPr lang="ko-KR" altLang="en-US" sz="1800" dirty="0"/>
              <a:t>으로 특정 작업 수행 가능</a:t>
            </a:r>
            <a:endParaRPr lang="en-US" altLang="ko-KR" sz="1800" dirty="0"/>
          </a:p>
          <a:p>
            <a:endParaRPr lang="en-US" altLang="ko-KR" sz="1800" dirty="0"/>
          </a:p>
        </p:txBody>
      </p:sp>
      <p:pic>
        <p:nvPicPr>
          <p:cNvPr id="1028" name="Picture 4" descr="https://cdn.invicti.com/statics/img/drive/h2jfrvzrbyh1yff2n3wfu2hkqqps6x_uvq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539" y="1899859"/>
            <a:ext cx="3439429" cy="175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깃허브 필수적인 커밋 방법, 협업에 필요한 깃허브 사용법 , 강의영상 (new repo, commit, pull request,  fork etc...)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32" name="Picture 8" descr="post-thumbnail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989" y="2142114"/>
            <a:ext cx="2871592" cy="143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6911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err="1"/>
              <a:t>Github</a:t>
            </a:r>
            <a:r>
              <a:rPr lang="en-US" altLang="ko-KR" sz="3600" dirty="0"/>
              <a:t> Actions </a:t>
            </a:r>
            <a:r>
              <a:rPr lang="ko-KR" altLang="en-US" sz="3600" dirty="0"/>
              <a:t>구성 요소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831633" y="1690688"/>
            <a:ext cx="5522166" cy="4486275"/>
          </a:xfrm>
        </p:spPr>
        <p:txBody>
          <a:bodyPr>
            <a:normAutofit/>
          </a:bodyPr>
          <a:lstStyle/>
          <a:p>
            <a:r>
              <a:rPr lang="en-US" altLang="ko-KR" sz="1800" b="1" dirty="0"/>
              <a:t>Workflow, Event, Job, Step, Runner</a:t>
            </a:r>
            <a:r>
              <a:rPr lang="en-US" altLang="ko-KR" sz="1800" dirty="0"/>
              <a:t> </a:t>
            </a:r>
            <a:r>
              <a:rPr lang="ko-KR" altLang="en-US" sz="1800" dirty="0"/>
              <a:t>총 </a:t>
            </a:r>
            <a:r>
              <a:rPr lang="en-US" altLang="ko-KR" sz="1800" dirty="0"/>
              <a:t>5</a:t>
            </a:r>
            <a:r>
              <a:rPr lang="ko-KR" altLang="en-US" sz="1800" dirty="0"/>
              <a:t>개의 컴포넌트로 구성</a:t>
            </a:r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ko-KR" altLang="en-US" sz="18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859921" cy="366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189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859921" cy="366613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err="1"/>
              <a:t>Github</a:t>
            </a:r>
            <a:r>
              <a:rPr lang="en-US" altLang="ko-KR" sz="3600" dirty="0"/>
              <a:t> Actions </a:t>
            </a:r>
            <a:r>
              <a:rPr lang="ko-KR" altLang="en-US" sz="3600" dirty="0"/>
              <a:t>구성 요소 </a:t>
            </a:r>
            <a:r>
              <a:rPr lang="en-US" altLang="ko-KR" sz="3600" dirty="0"/>
              <a:t>: Workflow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831633" y="1690688"/>
            <a:ext cx="5522166" cy="4486275"/>
          </a:xfrm>
        </p:spPr>
        <p:txBody>
          <a:bodyPr>
            <a:normAutofit/>
          </a:bodyPr>
          <a:lstStyle/>
          <a:p>
            <a:r>
              <a:rPr lang="en-US" altLang="ko-KR" sz="1800" b="1" dirty="0"/>
              <a:t>Workflow, Event, Job, Step, Runner</a:t>
            </a:r>
            <a:r>
              <a:rPr lang="en-US" altLang="ko-KR" sz="1800" dirty="0"/>
              <a:t> </a:t>
            </a:r>
            <a:r>
              <a:rPr lang="ko-KR" altLang="en-US" sz="1800" dirty="0"/>
              <a:t>총 </a:t>
            </a:r>
            <a:r>
              <a:rPr lang="en-US" altLang="ko-KR" sz="1800" dirty="0"/>
              <a:t>5</a:t>
            </a:r>
            <a:r>
              <a:rPr lang="ko-KR" altLang="en-US" sz="1800" dirty="0"/>
              <a:t>개의 컴포넌트로 구성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하나 이상의 </a:t>
            </a:r>
            <a:r>
              <a:rPr lang="en-US" altLang="ko-KR" sz="1800" dirty="0"/>
              <a:t>Job</a:t>
            </a:r>
            <a:r>
              <a:rPr lang="ko-KR" altLang="en-US" sz="1800" dirty="0"/>
              <a:t>으로 구성</a:t>
            </a:r>
            <a:r>
              <a:rPr lang="en-US" altLang="ko-KR" sz="1800" dirty="0"/>
              <a:t>, Event</a:t>
            </a:r>
            <a:r>
              <a:rPr lang="ko-KR" altLang="en-US" sz="1800" dirty="0"/>
              <a:t>를 통해 트리거 가능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한 </a:t>
            </a:r>
            <a:r>
              <a:rPr lang="ko-KR" altLang="en-US" sz="1800" dirty="0" err="1"/>
              <a:t>레포지토리</a:t>
            </a:r>
            <a:r>
              <a:rPr lang="ko-KR" altLang="en-US" sz="1800" dirty="0"/>
              <a:t> 내에서 </a:t>
            </a:r>
            <a:r>
              <a:rPr lang="ko-KR" altLang="en-US" sz="1800" dirty="0" err="1"/>
              <a:t>동시체</a:t>
            </a:r>
            <a:r>
              <a:rPr lang="ko-KR" altLang="en-US" sz="1800" dirty="0"/>
              <a:t> 여러 </a:t>
            </a:r>
            <a:r>
              <a:rPr lang="en-US" altLang="ko-KR" sz="1800" dirty="0"/>
              <a:t>Workflow </a:t>
            </a:r>
            <a:r>
              <a:rPr lang="ko-KR" altLang="en-US" sz="1800" dirty="0"/>
              <a:t>사용 가능</a:t>
            </a:r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ko-KR" altLang="en-US" sz="1800" dirty="0"/>
          </a:p>
        </p:txBody>
      </p:sp>
      <p:sp>
        <p:nvSpPr>
          <p:cNvPr id="6" name="직사각형 5"/>
          <p:cNvSpPr/>
          <p:nvPr/>
        </p:nvSpPr>
        <p:spPr>
          <a:xfrm>
            <a:off x="2910921" y="2342566"/>
            <a:ext cx="2352675" cy="2762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14305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859921" cy="366613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err="1"/>
              <a:t>Github</a:t>
            </a:r>
            <a:r>
              <a:rPr lang="en-US" altLang="ko-KR" sz="3600" dirty="0"/>
              <a:t> Actions </a:t>
            </a:r>
            <a:r>
              <a:rPr lang="ko-KR" altLang="en-US" sz="3600" dirty="0"/>
              <a:t>구성 요소 </a:t>
            </a:r>
            <a:r>
              <a:rPr lang="en-US" altLang="ko-KR" sz="3600" dirty="0"/>
              <a:t>: Event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831633" y="1690688"/>
            <a:ext cx="5522166" cy="1836283"/>
          </a:xfrm>
        </p:spPr>
        <p:txBody>
          <a:bodyPr>
            <a:normAutofit/>
          </a:bodyPr>
          <a:lstStyle/>
          <a:p>
            <a:r>
              <a:rPr lang="en-US" altLang="ko-KR" sz="1800" b="1" dirty="0"/>
              <a:t>Workflow, Event, Job, Step, Runner</a:t>
            </a:r>
            <a:r>
              <a:rPr lang="en-US" altLang="ko-KR" sz="1800" dirty="0"/>
              <a:t> </a:t>
            </a:r>
            <a:r>
              <a:rPr lang="ko-KR" altLang="en-US" sz="1800" dirty="0"/>
              <a:t>총 </a:t>
            </a:r>
            <a:r>
              <a:rPr lang="en-US" altLang="ko-KR" sz="1800" dirty="0"/>
              <a:t>5</a:t>
            </a:r>
            <a:r>
              <a:rPr lang="ko-KR" altLang="en-US" sz="1800" dirty="0"/>
              <a:t>개의 컴포넌트로 구성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en-US" altLang="ko-KR" sz="1800" b="1" dirty="0"/>
              <a:t>Event</a:t>
            </a:r>
            <a:r>
              <a:rPr lang="ko-KR" altLang="en-US" sz="1800" dirty="0"/>
              <a:t>를 통해 파이프라인 트리거 가능</a:t>
            </a:r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ko-KR" altLang="en-US" sz="1800" dirty="0"/>
          </a:p>
        </p:txBody>
      </p:sp>
      <p:sp>
        <p:nvSpPr>
          <p:cNvPr id="7" name="직사각형 6"/>
          <p:cNvSpPr/>
          <p:nvPr/>
        </p:nvSpPr>
        <p:spPr>
          <a:xfrm>
            <a:off x="923730" y="3018714"/>
            <a:ext cx="1604865" cy="8304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93155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859921" cy="366613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err="1"/>
              <a:t>Github</a:t>
            </a:r>
            <a:r>
              <a:rPr lang="en-US" altLang="ko-KR" sz="3600" dirty="0"/>
              <a:t> Actions </a:t>
            </a:r>
            <a:r>
              <a:rPr lang="ko-KR" altLang="en-US" sz="3600" dirty="0"/>
              <a:t>구성 요소 </a:t>
            </a:r>
            <a:r>
              <a:rPr lang="en-US" altLang="ko-KR" sz="3600" dirty="0"/>
              <a:t>: Event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831633" y="1690688"/>
            <a:ext cx="5522166" cy="1836283"/>
          </a:xfrm>
        </p:spPr>
        <p:txBody>
          <a:bodyPr>
            <a:normAutofit/>
          </a:bodyPr>
          <a:lstStyle/>
          <a:p>
            <a:r>
              <a:rPr lang="en-US" altLang="ko-KR" sz="1800" b="1" dirty="0"/>
              <a:t>Workflow, Event, Job, Step, Runner</a:t>
            </a:r>
            <a:r>
              <a:rPr lang="en-US" altLang="ko-KR" sz="1800" dirty="0"/>
              <a:t> </a:t>
            </a:r>
            <a:r>
              <a:rPr lang="ko-KR" altLang="en-US" sz="1800" dirty="0"/>
              <a:t>총 </a:t>
            </a:r>
            <a:r>
              <a:rPr lang="en-US" altLang="ko-KR" sz="1800" dirty="0"/>
              <a:t>5</a:t>
            </a:r>
            <a:r>
              <a:rPr lang="ko-KR" altLang="en-US" sz="1800" dirty="0"/>
              <a:t>개의 컴포넌트로 구성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en-US" altLang="ko-KR" sz="1800" b="1" dirty="0"/>
              <a:t>Event</a:t>
            </a:r>
            <a:r>
              <a:rPr lang="ko-KR" altLang="en-US" sz="1800" dirty="0"/>
              <a:t>를 통해 파이프라인 트리거 가능</a:t>
            </a:r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ko-KR" altLang="en-US" sz="1800" dirty="0"/>
          </a:p>
        </p:txBody>
      </p:sp>
      <p:sp>
        <p:nvSpPr>
          <p:cNvPr id="7" name="직사각형 6"/>
          <p:cNvSpPr/>
          <p:nvPr/>
        </p:nvSpPr>
        <p:spPr>
          <a:xfrm>
            <a:off x="923730" y="3018714"/>
            <a:ext cx="1604865" cy="8304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370" y="3523754"/>
            <a:ext cx="5134692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102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859921" cy="366613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err="1"/>
              <a:t>Github</a:t>
            </a:r>
            <a:r>
              <a:rPr lang="en-US" altLang="ko-KR" sz="3600" dirty="0"/>
              <a:t> Actions </a:t>
            </a:r>
            <a:r>
              <a:rPr lang="ko-KR" altLang="en-US" sz="3600" dirty="0"/>
              <a:t>구성 요소 </a:t>
            </a:r>
            <a:r>
              <a:rPr lang="en-US" altLang="ko-KR" sz="3600" dirty="0"/>
              <a:t>: Job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831633" y="1690688"/>
            <a:ext cx="5522166" cy="2620055"/>
          </a:xfrm>
        </p:spPr>
        <p:txBody>
          <a:bodyPr>
            <a:normAutofit/>
          </a:bodyPr>
          <a:lstStyle/>
          <a:p>
            <a:r>
              <a:rPr lang="en-US" altLang="ko-KR" sz="1800" b="1" dirty="0"/>
              <a:t>Workflow, Event, Job, Step, Runner</a:t>
            </a:r>
            <a:r>
              <a:rPr lang="en-US" altLang="ko-KR" sz="1800" dirty="0"/>
              <a:t> </a:t>
            </a:r>
            <a:r>
              <a:rPr lang="ko-KR" altLang="en-US" sz="1800" dirty="0"/>
              <a:t>총 </a:t>
            </a:r>
            <a:r>
              <a:rPr lang="en-US" altLang="ko-KR" sz="1800" dirty="0"/>
              <a:t>5</a:t>
            </a:r>
            <a:r>
              <a:rPr lang="ko-KR" altLang="en-US" sz="1800" dirty="0"/>
              <a:t>개의 컴포넌트로 구성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여러 </a:t>
            </a:r>
            <a:r>
              <a:rPr lang="en-US" altLang="ko-KR" sz="1800" b="1" dirty="0"/>
              <a:t>Step</a:t>
            </a:r>
            <a:r>
              <a:rPr lang="ko-KR" altLang="en-US" sz="1800" dirty="0"/>
              <a:t>들의 묶음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동일한 </a:t>
            </a:r>
            <a:r>
              <a:rPr lang="en-US" altLang="ko-KR" sz="1800" dirty="0"/>
              <a:t>Job </a:t>
            </a:r>
            <a:r>
              <a:rPr lang="ko-KR" altLang="en-US" sz="1800" dirty="0"/>
              <a:t>내의 </a:t>
            </a:r>
            <a:r>
              <a:rPr lang="en-US" altLang="ko-KR" sz="1800" dirty="0"/>
              <a:t>Step</a:t>
            </a:r>
            <a:r>
              <a:rPr lang="ko-KR" altLang="en-US" sz="1800" dirty="0"/>
              <a:t>들은 같은 </a:t>
            </a:r>
            <a:r>
              <a:rPr lang="en-US" altLang="ko-KR" sz="1800" dirty="0"/>
              <a:t>Runner</a:t>
            </a:r>
            <a:r>
              <a:rPr lang="ko-KR" altLang="en-US" sz="1800" dirty="0"/>
              <a:t>에서 실행</a:t>
            </a:r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ko-KR" altLang="en-US" sz="1800" dirty="0"/>
          </a:p>
        </p:txBody>
      </p:sp>
      <p:sp>
        <p:nvSpPr>
          <p:cNvPr id="7" name="직사각형 6"/>
          <p:cNvSpPr/>
          <p:nvPr/>
        </p:nvSpPr>
        <p:spPr>
          <a:xfrm>
            <a:off x="3146425" y="2743200"/>
            <a:ext cx="1836122" cy="2127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167" y="4186030"/>
            <a:ext cx="4617097" cy="234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9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859921" cy="366613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err="1"/>
              <a:t>Github</a:t>
            </a:r>
            <a:r>
              <a:rPr lang="en-US" altLang="ko-KR" sz="3600" dirty="0"/>
              <a:t> Actions </a:t>
            </a:r>
            <a:r>
              <a:rPr lang="ko-KR" altLang="en-US" sz="3600" dirty="0"/>
              <a:t>구성 요소 </a:t>
            </a:r>
            <a:r>
              <a:rPr lang="en-US" altLang="ko-KR" sz="3600" dirty="0"/>
              <a:t>: Step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831633" y="1690688"/>
            <a:ext cx="5522166" cy="2620055"/>
          </a:xfrm>
        </p:spPr>
        <p:txBody>
          <a:bodyPr>
            <a:normAutofit/>
          </a:bodyPr>
          <a:lstStyle/>
          <a:p>
            <a:r>
              <a:rPr lang="en-US" altLang="ko-KR" sz="1800" b="1" dirty="0"/>
              <a:t>Workflow, Event, Job, Step, Runner</a:t>
            </a:r>
            <a:r>
              <a:rPr lang="en-US" altLang="ko-KR" sz="1800" dirty="0"/>
              <a:t> </a:t>
            </a:r>
            <a:r>
              <a:rPr lang="ko-KR" altLang="en-US" sz="1800" dirty="0"/>
              <a:t>총 </a:t>
            </a:r>
            <a:r>
              <a:rPr lang="en-US" altLang="ko-KR" sz="1800" dirty="0"/>
              <a:t>5</a:t>
            </a:r>
            <a:r>
              <a:rPr lang="ko-KR" altLang="en-US" sz="1800" dirty="0"/>
              <a:t>개의 컴포넌트로 구성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커맨드</a:t>
            </a:r>
            <a:r>
              <a:rPr lang="en-US" altLang="ko-KR" sz="1800" dirty="0"/>
              <a:t>, </a:t>
            </a:r>
            <a:r>
              <a:rPr lang="ko-KR" altLang="en-US" sz="1800" dirty="0"/>
              <a:t>쉘 스크립트 실행 가능</a:t>
            </a:r>
            <a:endParaRPr lang="en-US" altLang="ko-KR" sz="1800" dirty="0"/>
          </a:p>
          <a:p>
            <a:pPr marL="0" indent="0">
              <a:buNone/>
            </a:pPr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ko-KR" altLang="en-US" sz="1800" dirty="0"/>
          </a:p>
        </p:txBody>
      </p:sp>
      <p:sp>
        <p:nvSpPr>
          <p:cNvPr id="7" name="직사각형 6"/>
          <p:cNvSpPr/>
          <p:nvPr/>
        </p:nvSpPr>
        <p:spPr>
          <a:xfrm>
            <a:off x="3384549" y="3200400"/>
            <a:ext cx="1352551" cy="1517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97942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859921" cy="366613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err="1"/>
              <a:t>Github</a:t>
            </a:r>
            <a:r>
              <a:rPr lang="en-US" altLang="ko-KR" sz="3600" dirty="0"/>
              <a:t> Actions </a:t>
            </a:r>
            <a:r>
              <a:rPr lang="ko-KR" altLang="en-US" sz="3600" dirty="0"/>
              <a:t>구성 요소 </a:t>
            </a:r>
            <a:r>
              <a:rPr lang="en-US" altLang="ko-KR" sz="3600" dirty="0"/>
              <a:t>: Step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831633" y="1690688"/>
            <a:ext cx="5522166" cy="2620055"/>
          </a:xfrm>
        </p:spPr>
        <p:txBody>
          <a:bodyPr>
            <a:normAutofit/>
          </a:bodyPr>
          <a:lstStyle/>
          <a:p>
            <a:r>
              <a:rPr lang="en-US" altLang="ko-KR" sz="1800" b="1" dirty="0"/>
              <a:t>Workflow, Event, Job, Step, Runner</a:t>
            </a:r>
            <a:r>
              <a:rPr lang="en-US" altLang="ko-KR" sz="1800" dirty="0"/>
              <a:t> </a:t>
            </a:r>
            <a:r>
              <a:rPr lang="ko-KR" altLang="en-US" sz="1800" dirty="0"/>
              <a:t>총 </a:t>
            </a:r>
            <a:r>
              <a:rPr lang="en-US" altLang="ko-KR" sz="1800" dirty="0"/>
              <a:t>5</a:t>
            </a:r>
            <a:r>
              <a:rPr lang="ko-KR" altLang="en-US" sz="1800" dirty="0"/>
              <a:t>개의 컴포넌트로 구성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커맨드</a:t>
            </a:r>
            <a:r>
              <a:rPr lang="en-US" altLang="ko-KR" sz="1800" dirty="0"/>
              <a:t>, </a:t>
            </a:r>
            <a:r>
              <a:rPr lang="ko-KR" altLang="en-US" sz="1800" dirty="0"/>
              <a:t>쉘 스크립트 실행 가능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en-US" altLang="ko-KR" sz="1800" b="1" dirty="0" err="1"/>
              <a:t>Github</a:t>
            </a:r>
            <a:r>
              <a:rPr lang="en-US" altLang="ko-KR" sz="1800" b="1" dirty="0"/>
              <a:t> </a:t>
            </a:r>
            <a:r>
              <a:rPr lang="en-US" altLang="ko-KR" sz="1800" b="1" dirty="0" err="1"/>
              <a:t>Marcketplace</a:t>
            </a:r>
            <a:r>
              <a:rPr lang="ko-KR" altLang="en-US" sz="1800" dirty="0"/>
              <a:t>에서</a:t>
            </a:r>
            <a:r>
              <a:rPr lang="en-US" altLang="ko-KR" sz="1800" dirty="0"/>
              <a:t> </a:t>
            </a:r>
            <a:r>
              <a:rPr lang="ko-KR" altLang="en-US" sz="1800" dirty="0"/>
              <a:t>다른 사용자가 작성한 </a:t>
            </a:r>
            <a:r>
              <a:rPr lang="en-US" altLang="ko-KR" sz="1800" b="1" dirty="0"/>
              <a:t>Action </a:t>
            </a:r>
            <a:r>
              <a:rPr lang="ko-KR" altLang="en-US" sz="1800" dirty="0"/>
              <a:t>사용 가능</a:t>
            </a:r>
            <a:endParaRPr lang="en-US" altLang="ko-KR" sz="1800" b="1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ko-KR" altLang="en-US" sz="1800" dirty="0"/>
          </a:p>
        </p:txBody>
      </p:sp>
      <p:sp>
        <p:nvSpPr>
          <p:cNvPr id="7" name="직사각형 6"/>
          <p:cNvSpPr/>
          <p:nvPr/>
        </p:nvSpPr>
        <p:spPr>
          <a:xfrm>
            <a:off x="3384549" y="3200400"/>
            <a:ext cx="1352551" cy="1517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700" y="4491366"/>
            <a:ext cx="4832256" cy="65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443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859921" cy="366613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err="1"/>
              <a:t>Github</a:t>
            </a:r>
            <a:r>
              <a:rPr lang="en-US" altLang="ko-KR" sz="3600" dirty="0"/>
              <a:t> Actions </a:t>
            </a:r>
            <a:r>
              <a:rPr lang="ko-KR" altLang="en-US" sz="3600" dirty="0"/>
              <a:t>구성 요소 </a:t>
            </a:r>
            <a:r>
              <a:rPr lang="en-US" altLang="ko-KR" sz="3600" dirty="0"/>
              <a:t>: Runner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831633" y="1690688"/>
            <a:ext cx="5522166" cy="2620055"/>
          </a:xfrm>
        </p:spPr>
        <p:txBody>
          <a:bodyPr>
            <a:normAutofit/>
          </a:bodyPr>
          <a:lstStyle/>
          <a:p>
            <a:r>
              <a:rPr lang="en-US" altLang="ko-KR" sz="1800" b="1" dirty="0"/>
              <a:t>Workflow, Event, Job, Step, Runner</a:t>
            </a:r>
            <a:r>
              <a:rPr lang="en-US" altLang="ko-KR" sz="1800" dirty="0"/>
              <a:t> </a:t>
            </a:r>
            <a:r>
              <a:rPr lang="ko-KR" altLang="en-US" sz="1800" dirty="0"/>
              <a:t>총 </a:t>
            </a:r>
            <a:r>
              <a:rPr lang="en-US" altLang="ko-KR" sz="1800" dirty="0"/>
              <a:t>5</a:t>
            </a:r>
            <a:r>
              <a:rPr lang="ko-KR" altLang="en-US" sz="1800" dirty="0"/>
              <a:t>개의 컴포넌트로 구성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en-US" altLang="ko-KR" sz="1800" dirty="0"/>
              <a:t>Workflow</a:t>
            </a:r>
            <a:r>
              <a:rPr lang="ko-KR" altLang="en-US" sz="1800" dirty="0"/>
              <a:t>가 실행되는 실제 인스턴스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en-US" altLang="ko-KR" sz="1800" dirty="0" err="1"/>
              <a:t>Github</a:t>
            </a:r>
            <a:r>
              <a:rPr lang="ko-KR" altLang="en-US" sz="1800" dirty="0"/>
              <a:t>의 인스턴스가 아닌 </a:t>
            </a:r>
            <a:r>
              <a:rPr lang="en-US" altLang="ko-KR" sz="1800" dirty="0"/>
              <a:t>self-hosted </a:t>
            </a:r>
            <a:r>
              <a:rPr lang="ko-KR" altLang="en-US" sz="1800" dirty="0"/>
              <a:t>인스턴스를 추가해 사용 가능</a:t>
            </a:r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pPr algn="r"/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ko-KR" altLang="en-US" sz="1800" dirty="0"/>
          </a:p>
        </p:txBody>
      </p:sp>
      <p:sp>
        <p:nvSpPr>
          <p:cNvPr id="7" name="직사각형 6"/>
          <p:cNvSpPr/>
          <p:nvPr/>
        </p:nvSpPr>
        <p:spPr>
          <a:xfrm>
            <a:off x="3384549" y="3200400"/>
            <a:ext cx="1352551" cy="1517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0236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702" y="365125"/>
            <a:ext cx="9432595" cy="391075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Waterfall </a:t>
            </a:r>
            <a:r>
              <a:rPr lang="ko-KR" altLang="en-US" dirty="0"/>
              <a:t>모델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200" y="4483099"/>
            <a:ext cx="10515600" cy="2260601"/>
          </a:xfrm>
        </p:spPr>
        <p:txBody>
          <a:bodyPr>
            <a:noAutofit/>
          </a:bodyPr>
          <a:lstStyle/>
          <a:p>
            <a:r>
              <a:rPr lang="ko-KR" altLang="en-US" sz="1800" dirty="0"/>
              <a:t>요구 사항 분석 단계부터</a:t>
            </a:r>
            <a:r>
              <a:rPr lang="en-US" altLang="ko-KR" sz="1800" dirty="0"/>
              <a:t> </a:t>
            </a:r>
            <a:r>
              <a:rPr lang="ko-KR" altLang="en-US" sz="1800" dirty="0"/>
              <a:t>설계</a:t>
            </a:r>
            <a:r>
              <a:rPr lang="en-US" altLang="ko-KR" sz="1800" dirty="0"/>
              <a:t>, </a:t>
            </a:r>
            <a:r>
              <a:rPr lang="ko-KR" altLang="en-US" sz="1800" dirty="0"/>
              <a:t>구현</a:t>
            </a:r>
            <a:r>
              <a:rPr lang="en-US" altLang="ko-KR" sz="1800" dirty="0"/>
              <a:t>, </a:t>
            </a:r>
            <a:r>
              <a:rPr lang="ko-KR" altLang="en-US" sz="1800" dirty="0"/>
              <a:t>시험</a:t>
            </a:r>
            <a:r>
              <a:rPr lang="en-US" altLang="ko-KR" sz="1800" dirty="0"/>
              <a:t>, </a:t>
            </a:r>
            <a:r>
              <a:rPr lang="ko-KR" altLang="en-US" sz="1800" dirty="0"/>
              <a:t>통합</a:t>
            </a:r>
            <a:r>
              <a:rPr lang="en-US" altLang="ko-KR" sz="1800" dirty="0"/>
              <a:t>, </a:t>
            </a:r>
            <a:r>
              <a:rPr lang="ko-KR" altLang="en-US" sz="1800" dirty="0"/>
              <a:t>유지 까지 하나의 큰 흐름이 순서대로</a:t>
            </a:r>
            <a:r>
              <a:rPr lang="en-US" altLang="ko-KR" sz="1800" dirty="0"/>
              <a:t> </a:t>
            </a:r>
            <a:r>
              <a:rPr lang="ko-KR" altLang="en-US" sz="1800" dirty="0"/>
              <a:t>진행되는 모델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한 단계를 진행하기 위해 그 전 단계를 모두 끝내야 하는 순차적 구조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요구 사항이 변경되는 경우 후반에 수정하는데 많은 비용 발생</a:t>
            </a:r>
            <a:br>
              <a:rPr lang="ko-KR" altLang="en-US" sz="1800" dirty="0"/>
            </a:br>
            <a:endParaRPr lang="en-US" altLang="ko-KR" sz="1800" dirty="0"/>
          </a:p>
          <a:p>
            <a:pPr marL="0" indent="0">
              <a:buNone/>
            </a:pPr>
            <a:r>
              <a:rPr lang="ko-KR" altLang="en-US" sz="1800" dirty="0"/>
              <a:t/>
            </a:r>
            <a:br>
              <a:rPr lang="ko-KR" altLang="en-US" sz="1800" dirty="0"/>
            </a:b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640424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F76C7A-102A-446C-BDD6-2A864C017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Git merge</a:t>
            </a:r>
            <a:endParaRPr lang="ko-KR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2DF914-FD14-4F7F-9F54-FA9EBA70F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3. Git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02519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Merge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4B721-14B8-47B2-BCE6-415E1B644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어떤 한 브랜치의 변경사항을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다른 브랜치에도 반영하는 것을 말한다</a:t>
            </a:r>
          </a:p>
        </p:txBody>
      </p:sp>
    </p:spTree>
    <p:extLst>
      <p:ext uri="{BB962C8B-B14F-4D97-AF65-F5344CB8AC3E}">
        <p14:creationId xmlns:p14="http://schemas.microsoft.com/office/powerpoint/2010/main" val="25744334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Merge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4B721-14B8-47B2-BCE6-415E1B6443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서로 다른 </a:t>
            </a:r>
            <a:r>
              <a:rPr lang="en-US" altLang="ko-KR" dirty="0"/>
              <a:t>Commit History</a:t>
            </a:r>
            <a:r>
              <a:rPr lang="ko-KR" altLang="en-US" dirty="0"/>
              <a:t>를 가진 브랜치가 있을때</a:t>
            </a:r>
            <a:endParaRPr lang="en-US" altLang="ko-KR" dirty="0"/>
          </a:p>
          <a:p>
            <a:r>
              <a:rPr lang="en-US" altLang="ko-KR" dirty="0"/>
              <a:t>A </a:t>
            </a:r>
            <a:r>
              <a:rPr lang="ko-KR" altLang="en-US" dirty="0"/>
              <a:t>브랜치에 </a:t>
            </a:r>
            <a:r>
              <a:rPr lang="en-US" altLang="ko-KR" dirty="0"/>
              <a:t>B</a:t>
            </a:r>
            <a:r>
              <a:rPr lang="ko-KR" altLang="en-US" dirty="0"/>
              <a:t>의 </a:t>
            </a:r>
            <a:r>
              <a:rPr lang="en-US" altLang="ko-KR" dirty="0"/>
              <a:t>Commit History</a:t>
            </a:r>
            <a:r>
              <a:rPr lang="ko-KR" altLang="en-US" dirty="0"/>
              <a:t>를 합치면</a:t>
            </a:r>
            <a:endParaRPr lang="en-US" altLang="ko-KR" dirty="0"/>
          </a:p>
          <a:p>
            <a:r>
              <a:rPr lang="en-US" altLang="ko-KR" dirty="0"/>
              <a:t>“B </a:t>
            </a:r>
            <a:r>
              <a:rPr lang="ko-KR" altLang="en-US" dirty="0"/>
              <a:t>브랜치를 </a:t>
            </a:r>
            <a:r>
              <a:rPr lang="en-US" altLang="ko-KR" dirty="0"/>
              <a:t>A </a:t>
            </a:r>
            <a:r>
              <a:rPr lang="ko-KR" altLang="en-US" dirty="0"/>
              <a:t>브랜치에 </a:t>
            </a:r>
            <a:r>
              <a:rPr lang="en-US" altLang="ko-KR" dirty="0"/>
              <a:t>Merge</a:t>
            </a:r>
            <a:r>
              <a:rPr lang="ko-KR" altLang="en-US" dirty="0"/>
              <a:t>한다</a:t>
            </a:r>
            <a:r>
              <a:rPr lang="en-US" altLang="ko-KR" dirty="0"/>
              <a:t>”</a:t>
            </a:r>
            <a:r>
              <a:rPr lang="ko-KR" altLang="en-US" dirty="0"/>
              <a:t>라고 한다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B075C704-47A7-4F78-B012-166A3D014D2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72" y="1825625"/>
            <a:ext cx="387685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0963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Merge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4B721-14B8-47B2-BCE6-415E1B6443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서로 다른 </a:t>
            </a:r>
            <a:r>
              <a:rPr lang="en-US" altLang="ko-KR" dirty="0"/>
              <a:t>Commit History</a:t>
            </a:r>
            <a:r>
              <a:rPr lang="ko-KR" altLang="en-US" dirty="0"/>
              <a:t>를 가진 브랜치가 있을때</a:t>
            </a:r>
            <a:endParaRPr lang="en-US" altLang="ko-KR" dirty="0"/>
          </a:p>
          <a:p>
            <a:r>
              <a:rPr lang="en-US" altLang="ko-KR" dirty="0"/>
              <a:t>A </a:t>
            </a:r>
            <a:r>
              <a:rPr lang="ko-KR" altLang="en-US" dirty="0"/>
              <a:t>브랜치에 </a:t>
            </a:r>
            <a:r>
              <a:rPr lang="en-US" altLang="ko-KR" dirty="0"/>
              <a:t>B</a:t>
            </a:r>
            <a:r>
              <a:rPr lang="ko-KR" altLang="en-US" dirty="0"/>
              <a:t>의 </a:t>
            </a:r>
            <a:r>
              <a:rPr lang="en-US" altLang="ko-KR" dirty="0"/>
              <a:t>Commit History</a:t>
            </a:r>
            <a:r>
              <a:rPr lang="ko-KR" altLang="en-US" dirty="0"/>
              <a:t>를 합치면</a:t>
            </a:r>
            <a:endParaRPr lang="en-US" altLang="ko-KR" dirty="0"/>
          </a:p>
          <a:p>
            <a:r>
              <a:rPr lang="en-US" altLang="ko-KR" dirty="0"/>
              <a:t>“B </a:t>
            </a:r>
            <a:r>
              <a:rPr lang="ko-KR" altLang="en-US" dirty="0"/>
              <a:t>브랜치를 </a:t>
            </a:r>
            <a:r>
              <a:rPr lang="en-US" altLang="ko-KR" dirty="0"/>
              <a:t>A </a:t>
            </a:r>
            <a:r>
              <a:rPr lang="ko-KR" altLang="en-US" dirty="0"/>
              <a:t>브랜치에 </a:t>
            </a:r>
            <a:r>
              <a:rPr lang="en-US" altLang="ko-KR" dirty="0"/>
              <a:t>Merge</a:t>
            </a:r>
            <a:r>
              <a:rPr lang="ko-KR" altLang="en-US" dirty="0"/>
              <a:t>한다</a:t>
            </a:r>
            <a:r>
              <a:rPr lang="en-US" altLang="ko-KR" dirty="0"/>
              <a:t>”</a:t>
            </a:r>
            <a:r>
              <a:rPr lang="ko-KR" altLang="en-US" dirty="0"/>
              <a:t>라고 한다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이때 두 브랜치를 합치는 과정에는 많은 방법이 있다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B075C704-47A7-4F78-B012-166A3D014D2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72" y="1825625"/>
            <a:ext cx="387685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1771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Fast Forward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ko-KR" altLang="en-US" dirty="0"/>
              <a:t>중간 분기 지점 없이 선형적으로 두 브랜치가 이어질 때</a:t>
            </a:r>
            <a:endParaRPr lang="en-US" altLang="ko-KR" dirty="0"/>
          </a:p>
          <a:p>
            <a:r>
              <a:rPr lang="ko-KR" altLang="en-US" dirty="0"/>
              <a:t>어떤 브랜치의</a:t>
            </a:r>
            <a:r>
              <a:rPr lang="en-US" altLang="ko-KR" dirty="0"/>
              <a:t> head </a:t>
            </a:r>
            <a:r>
              <a:rPr lang="ko-KR" altLang="en-US" dirty="0"/>
              <a:t>위치를 상대방 브랜치로 옮기는 것 만으로</a:t>
            </a:r>
            <a:endParaRPr lang="en-US" altLang="ko-KR" dirty="0"/>
          </a:p>
          <a:p>
            <a:r>
              <a:rPr lang="ko-KR" altLang="en-US" dirty="0"/>
              <a:t>두 브랜치를 합칠 수 있을 때 </a:t>
            </a:r>
            <a:r>
              <a:rPr lang="en-US" altLang="ko-KR" dirty="0"/>
              <a:t>Fast Forward</a:t>
            </a:r>
            <a:r>
              <a:rPr lang="ko-KR" altLang="en-US" dirty="0"/>
              <a:t>라고 한다</a:t>
            </a:r>
          </a:p>
        </p:txBody>
      </p:sp>
      <p:pic>
        <p:nvPicPr>
          <p:cNvPr id="25606" name="Picture 6">
            <a:extLst>
              <a:ext uri="{FF2B5EF4-FFF2-40B4-BE49-F238E27FC236}">
                <a16:creationId xmlns:a16="http://schemas.microsoft.com/office/drawing/2014/main" id="{DD4ADA08-00B9-4DF7-AE65-89309A0337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583" y="1825625"/>
            <a:ext cx="575483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266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Fast Forward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ko-KR" altLang="en-US" dirty="0"/>
              <a:t>중간 분기 지점 없이 선형적으로 두 브랜치가 이어질 때</a:t>
            </a:r>
            <a:endParaRPr lang="en-US" altLang="ko-KR" dirty="0"/>
          </a:p>
          <a:p>
            <a:r>
              <a:rPr lang="ko-KR" altLang="en-US" dirty="0"/>
              <a:t>어떤 브랜치의</a:t>
            </a:r>
            <a:r>
              <a:rPr lang="en-US" altLang="ko-KR" dirty="0"/>
              <a:t> head </a:t>
            </a:r>
            <a:r>
              <a:rPr lang="ko-KR" altLang="en-US" dirty="0"/>
              <a:t>위치를 상대방 브랜치로 옮기는 것 만으로</a:t>
            </a:r>
            <a:endParaRPr lang="en-US" altLang="ko-KR" dirty="0"/>
          </a:p>
          <a:p>
            <a:r>
              <a:rPr lang="ko-KR" altLang="en-US" dirty="0"/>
              <a:t>두 브랜치를 합칠 수 있을 때 </a:t>
            </a:r>
            <a:r>
              <a:rPr lang="en-US" altLang="ko-KR" dirty="0"/>
              <a:t>Fast Forward</a:t>
            </a:r>
            <a:r>
              <a:rPr lang="ko-KR" altLang="en-US" dirty="0"/>
              <a:t>라고 한다</a:t>
            </a: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272E933B-4906-4865-A4C2-B2B5456AF6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583" y="1825625"/>
            <a:ext cx="575483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7312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Fast Forward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ko-KR" altLang="en-US" dirty="0"/>
              <a:t>중간 분기 지점 없이 선형적으로 두 브랜치가 이어질 때</a:t>
            </a:r>
            <a:endParaRPr lang="en-US" altLang="ko-KR" dirty="0"/>
          </a:p>
          <a:p>
            <a:r>
              <a:rPr lang="ko-KR" altLang="en-US" dirty="0"/>
              <a:t>어떤 브랜치의</a:t>
            </a:r>
            <a:r>
              <a:rPr lang="en-US" altLang="ko-KR" dirty="0"/>
              <a:t> head </a:t>
            </a:r>
            <a:r>
              <a:rPr lang="ko-KR" altLang="en-US" dirty="0"/>
              <a:t>위치를 상대방 브랜치로 옮기는 것 만으로</a:t>
            </a:r>
            <a:endParaRPr lang="en-US" altLang="ko-KR" dirty="0"/>
          </a:p>
          <a:p>
            <a:r>
              <a:rPr lang="ko-KR" altLang="en-US" dirty="0"/>
              <a:t>두 브랜치를 합칠 수 있을 때 </a:t>
            </a:r>
            <a:r>
              <a:rPr lang="en-US" altLang="ko-KR" dirty="0"/>
              <a:t>Fast Forward</a:t>
            </a:r>
            <a:r>
              <a:rPr lang="ko-KR" altLang="en-US" dirty="0"/>
              <a:t>라고 한다</a:t>
            </a:r>
          </a:p>
        </p:txBody>
      </p:sp>
      <p:pic>
        <p:nvPicPr>
          <p:cNvPr id="28674" name="Picture 2">
            <a:extLst>
              <a:ext uri="{FF2B5EF4-FFF2-40B4-BE49-F238E27FC236}">
                <a16:creationId xmlns:a16="http://schemas.microsoft.com/office/drawing/2014/main" id="{C3AB9B54-2921-44DB-9C2E-79B0AB116F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02" y="1825625"/>
            <a:ext cx="7779995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1341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Fast Forward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ko-KR" altLang="en-US" dirty="0"/>
              <a:t>중간 분기 지점 없이 선형적으로 두 브랜치가 이어질 때</a:t>
            </a:r>
            <a:endParaRPr lang="en-US" altLang="ko-KR" dirty="0"/>
          </a:p>
          <a:p>
            <a:r>
              <a:rPr lang="ko-KR" altLang="en-US" dirty="0"/>
              <a:t>어떤 브랜치의</a:t>
            </a:r>
            <a:r>
              <a:rPr lang="en-US" altLang="ko-KR" dirty="0"/>
              <a:t> head </a:t>
            </a:r>
            <a:r>
              <a:rPr lang="ko-KR" altLang="en-US" dirty="0"/>
              <a:t>위치를 상대방 브랜치로 옮기는 것 만으로</a:t>
            </a:r>
            <a:endParaRPr lang="en-US" altLang="ko-KR" dirty="0"/>
          </a:p>
          <a:p>
            <a:r>
              <a:rPr lang="ko-KR" altLang="en-US" dirty="0"/>
              <a:t>두 브랜치를 합칠 수 있을 때 </a:t>
            </a:r>
            <a:r>
              <a:rPr lang="en-US" altLang="ko-KR" dirty="0"/>
              <a:t>Fast Forward</a:t>
            </a:r>
            <a:r>
              <a:rPr lang="ko-KR" altLang="en-US" dirty="0"/>
              <a:t>라고 한다</a:t>
            </a: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A9DC69CD-8DAC-433B-9ED4-2AB3B66CAE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421" y="1825625"/>
            <a:ext cx="9805157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8678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Fast Forward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ko-KR" altLang="en-US" dirty="0"/>
              <a:t>중간 분기 지점 없이 선형적으로 두 브랜치가 이어질 때</a:t>
            </a:r>
            <a:endParaRPr lang="en-US" altLang="ko-KR" dirty="0"/>
          </a:p>
          <a:p>
            <a:r>
              <a:rPr lang="ko-KR" altLang="en-US" dirty="0"/>
              <a:t>어떤 브랜치의</a:t>
            </a:r>
            <a:r>
              <a:rPr lang="en-US" altLang="ko-KR" dirty="0"/>
              <a:t> head </a:t>
            </a:r>
            <a:r>
              <a:rPr lang="ko-KR" altLang="en-US" dirty="0"/>
              <a:t>위치를 상대방 브랜치로 옮기는 것 만으로</a:t>
            </a:r>
            <a:endParaRPr lang="en-US" altLang="ko-KR" dirty="0"/>
          </a:p>
          <a:p>
            <a:r>
              <a:rPr lang="ko-KR" altLang="en-US" dirty="0"/>
              <a:t>두 브랜치를 합칠 수 있을 때 </a:t>
            </a:r>
            <a:r>
              <a:rPr lang="en-US" altLang="ko-KR" dirty="0"/>
              <a:t>Fast Forward</a:t>
            </a:r>
            <a:r>
              <a:rPr lang="ko-KR" altLang="en-US" dirty="0"/>
              <a:t>라고 한다</a:t>
            </a:r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5F6708A8-0F3A-4D38-9556-3B7473A2D0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67" y="978854"/>
            <a:ext cx="983826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7806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Traditional  Merge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ko-KR" altLang="en-US" dirty="0"/>
              <a:t>동시 수정으로 인한 중간 분기 지점이 발생했을때</a:t>
            </a:r>
            <a:endParaRPr lang="en-US" altLang="ko-KR" dirty="0"/>
          </a:p>
          <a:p>
            <a:r>
              <a:rPr lang="ko-KR" altLang="en-US" dirty="0"/>
              <a:t>다시 합치는 과정에서 상대방 브랜치의 수정 내용을 반영하는</a:t>
            </a:r>
            <a:endParaRPr lang="en-US" altLang="ko-KR" dirty="0"/>
          </a:p>
          <a:p>
            <a:r>
              <a:rPr lang="ko-KR" altLang="en-US" dirty="0"/>
              <a:t>새로운 커밋이 생성되는 상황을 </a:t>
            </a:r>
            <a:r>
              <a:rPr lang="en-US" altLang="ko-KR" dirty="0"/>
              <a:t>Traditional Merge</a:t>
            </a:r>
            <a:r>
              <a:rPr lang="ko-KR" altLang="en-US" dirty="0"/>
              <a:t>라고 한다</a:t>
            </a:r>
          </a:p>
        </p:txBody>
      </p:sp>
      <p:pic>
        <p:nvPicPr>
          <p:cNvPr id="25606" name="Picture 6">
            <a:extLst>
              <a:ext uri="{FF2B5EF4-FFF2-40B4-BE49-F238E27FC236}">
                <a16:creationId xmlns:a16="http://schemas.microsoft.com/office/drawing/2014/main" id="{DD4ADA08-00B9-4DF7-AE65-89309A0337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583" y="1825625"/>
            <a:ext cx="575483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626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Agile </a:t>
            </a:r>
            <a:r>
              <a:rPr lang="ko-KR" altLang="en-US" dirty="0"/>
              <a:t>모델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51934" y="4691305"/>
            <a:ext cx="10515600" cy="1785695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짧은 개발 주기를 반복해 요구 사항 변경에 유연하게 대응할 수 있는 모델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짧은 계획 단위인 </a:t>
            </a:r>
            <a:r>
              <a:rPr lang="ko-KR" altLang="en-US" sz="1800" b="1" dirty="0"/>
              <a:t>스프린트</a:t>
            </a:r>
            <a:r>
              <a:rPr lang="ko-KR" altLang="en-US" sz="1800" dirty="0"/>
              <a:t>를 반복적으로 진행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910" y="1359495"/>
            <a:ext cx="7626113" cy="301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1110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Traditional  Merge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ko-KR" altLang="en-US" dirty="0"/>
              <a:t>동시 수정으로 인한 중간 분기 지점이 발생했을때</a:t>
            </a:r>
            <a:endParaRPr lang="en-US" altLang="ko-KR" dirty="0"/>
          </a:p>
          <a:p>
            <a:r>
              <a:rPr lang="ko-KR" altLang="en-US" dirty="0"/>
              <a:t>다시 합치는 과정에서 상대방 브랜치의 수정 내용을 반영하는</a:t>
            </a:r>
            <a:endParaRPr lang="en-US" altLang="ko-KR" dirty="0"/>
          </a:p>
          <a:p>
            <a:r>
              <a:rPr lang="ko-KR" altLang="en-US" dirty="0"/>
              <a:t>새로운 커밋이 생성되는 상황을 </a:t>
            </a:r>
            <a:r>
              <a:rPr lang="en-US" altLang="ko-KR" dirty="0"/>
              <a:t>Traditional Merge</a:t>
            </a:r>
            <a:r>
              <a:rPr lang="ko-KR" altLang="en-US" dirty="0"/>
              <a:t>라고 한다</a:t>
            </a: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272E933B-4906-4865-A4C2-B2B5456AF6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583" y="1825625"/>
            <a:ext cx="575483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7428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Traditional  Merge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ko-KR" altLang="en-US" dirty="0"/>
              <a:t>동시 수정으로 인한 중간 분기 지점이 발생했을때</a:t>
            </a:r>
            <a:endParaRPr lang="en-US" altLang="ko-KR" dirty="0"/>
          </a:p>
          <a:p>
            <a:r>
              <a:rPr lang="ko-KR" altLang="en-US" dirty="0"/>
              <a:t>다시 합치는 과정에서 상대방 브랜치의 수정 내용을 반영하는</a:t>
            </a:r>
            <a:endParaRPr lang="en-US" altLang="ko-KR" dirty="0"/>
          </a:p>
          <a:p>
            <a:r>
              <a:rPr lang="ko-KR" altLang="en-US" dirty="0"/>
              <a:t>새로운 커밋이 생성되는 상황을 </a:t>
            </a:r>
            <a:r>
              <a:rPr lang="en-US" altLang="ko-KR" dirty="0"/>
              <a:t>Traditional Merge</a:t>
            </a:r>
            <a:r>
              <a:rPr lang="ko-KR" altLang="en-US" dirty="0"/>
              <a:t>라고 한다</a:t>
            </a:r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7FC3C9F0-B721-4E15-AD0F-F96560FD66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02" y="1825625"/>
            <a:ext cx="7779995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5291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Traditional  Merge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ko-KR" altLang="en-US" dirty="0"/>
              <a:t>동시 수정으로 인한 중간 분기 지점이 발생했을때</a:t>
            </a:r>
            <a:endParaRPr lang="en-US" altLang="ko-KR" dirty="0"/>
          </a:p>
          <a:p>
            <a:r>
              <a:rPr lang="ko-KR" altLang="en-US" dirty="0"/>
              <a:t>다시 합치는 과정에서 상대방 브랜치의 수정 내용을 반영하는</a:t>
            </a:r>
            <a:endParaRPr lang="en-US" altLang="ko-KR" dirty="0"/>
          </a:p>
          <a:p>
            <a:r>
              <a:rPr lang="ko-KR" altLang="en-US" dirty="0"/>
              <a:t>새로운 커밋이 생성되는 상황을 </a:t>
            </a:r>
            <a:r>
              <a:rPr lang="en-US" altLang="ko-KR" dirty="0"/>
              <a:t>Traditional Merge</a:t>
            </a:r>
            <a:r>
              <a:rPr lang="ko-KR" altLang="en-US" dirty="0"/>
              <a:t>라고 한다</a:t>
            </a:r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6E1CB715-DF5F-4D79-95C7-09063089DD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421" y="1825625"/>
            <a:ext cx="9805157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9155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Traditional  Merge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ko-KR" altLang="en-US" dirty="0"/>
              <a:t>동시 수정으로 인한 중간 분기 지점이 발생했을때</a:t>
            </a:r>
            <a:endParaRPr lang="en-US" altLang="ko-KR" dirty="0"/>
          </a:p>
          <a:p>
            <a:r>
              <a:rPr lang="ko-KR" altLang="en-US" dirty="0"/>
              <a:t>다시 합치는 과정에서 상대방 브랜치의 수정 내용을 반영하는</a:t>
            </a:r>
            <a:endParaRPr lang="en-US" altLang="ko-KR" dirty="0"/>
          </a:p>
          <a:p>
            <a:r>
              <a:rPr lang="ko-KR" altLang="en-US" dirty="0"/>
              <a:t>새로운 커밋이 생성되는 상황을 </a:t>
            </a:r>
            <a:r>
              <a:rPr lang="en-US" altLang="ko-KR" dirty="0"/>
              <a:t>Traditional Merge</a:t>
            </a:r>
            <a:r>
              <a:rPr lang="ko-KR" altLang="en-US" dirty="0"/>
              <a:t>라고 한다</a:t>
            </a:r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880B3C91-4EE5-44F4-9FAF-EAE2A58A9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035" y="-54074"/>
            <a:ext cx="8175929" cy="40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9488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Traditional  Merge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ko-KR" altLang="en-US" dirty="0"/>
              <a:t>동시 수정으로 인한 중간 분기 지점이 발생했을때</a:t>
            </a:r>
            <a:endParaRPr lang="en-US" altLang="ko-KR" dirty="0"/>
          </a:p>
          <a:p>
            <a:r>
              <a:rPr lang="ko-KR" altLang="en-US" dirty="0"/>
              <a:t>다시 합치는 과정에서 상대방 브랜치의 수정 내용을 반영하는</a:t>
            </a:r>
            <a:endParaRPr lang="en-US" altLang="ko-KR" dirty="0"/>
          </a:p>
          <a:p>
            <a:r>
              <a:rPr lang="ko-KR" altLang="en-US" dirty="0"/>
              <a:t>새로운 커밋이 생성되는 상황을 </a:t>
            </a:r>
            <a:r>
              <a:rPr lang="en-US" altLang="ko-KR" dirty="0"/>
              <a:t>Traditional Merge</a:t>
            </a:r>
            <a:r>
              <a:rPr lang="ko-KR" altLang="en-US" dirty="0"/>
              <a:t>라고 한다</a:t>
            </a:r>
          </a:p>
        </p:txBody>
      </p:sp>
      <p:pic>
        <p:nvPicPr>
          <p:cNvPr id="37890" name="Picture 2">
            <a:extLst>
              <a:ext uri="{FF2B5EF4-FFF2-40B4-BE49-F238E27FC236}">
                <a16:creationId xmlns:a16="http://schemas.microsoft.com/office/drawing/2014/main" id="{5656A2FC-3CDC-4E9E-92E4-C61F57F7D1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520" y="7304"/>
            <a:ext cx="805296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23521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Traditional  Merge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ko-KR" altLang="en-US" dirty="0"/>
              <a:t>동시 수정으로 인한 중간 분기 지점이 발생했을때</a:t>
            </a:r>
            <a:endParaRPr lang="en-US" altLang="ko-KR" dirty="0"/>
          </a:p>
          <a:p>
            <a:r>
              <a:rPr lang="ko-KR" altLang="en-US" dirty="0"/>
              <a:t>다시 합치는 과정에서 상대방 브랜치의 수정 내용을 반영하는</a:t>
            </a:r>
            <a:endParaRPr lang="en-US" altLang="ko-KR" dirty="0"/>
          </a:p>
          <a:p>
            <a:r>
              <a:rPr lang="ko-KR" altLang="en-US" dirty="0"/>
              <a:t>새로운 커밋이 생성되는 상황을 </a:t>
            </a:r>
            <a:r>
              <a:rPr lang="en-US" altLang="ko-KR" dirty="0"/>
              <a:t>Traditional Merge</a:t>
            </a:r>
            <a:r>
              <a:rPr lang="ko-KR" altLang="en-US" dirty="0"/>
              <a:t>라고 한다</a:t>
            </a:r>
            <a:endParaRPr lang="en-US" altLang="ko-KR" dirty="0"/>
          </a:p>
          <a:p>
            <a:r>
              <a:rPr lang="ko-KR" altLang="en-US" dirty="0"/>
              <a:t>이때 </a:t>
            </a:r>
            <a:r>
              <a:rPr lang="en-US" altLang="ko-KR" dirty="0"/>
              <a:t>H Commit</a:t>
            </a:r>
            <a:r>
              <a:rPr lang="ko-KR" altLang="en-US" dirty="0"/>
              <a:t>을 </a:t>
            </a:r>
            <a:r>
              <a:rPr lang="en-US" altLang="ko-KR" dirty="0"/>
              <a:t>Merge Commit</a:t>
            </a:r>
            <a:r>
              <a:rPr lang="ko-KR" altLang="en-US" dirty="0"/>
              <a:t>이라고 한다</a:t>
            </a:r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D55F0924-F3B0-46D2-97CE-A6A6557EAD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889" y="7304"/>
            <a:ext cx="9716222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8541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9690F9B9-10D4-4B95-882F-33AB89266E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58" y="7304"/>
            <a:ext cx="11379484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8" y="7304"/>
            <a:ext cx="10515600" cy="1325563"/>
          </a:xfrm>
        </p:spPr>
        <p:txBody>
          <a:bodyPr/>
          <a:lstStyle/>
          <a:p>
            <a:r>
              <a:rPr lang="en-US" altLang="ko-KR" dirty="0"/>
              <a:t>Traditional  Merge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ko-KR" altLang="en-US" dirty="0"/>
              <a:t>동시 수정으로 인한 중간 분기 지점이 발생했을때</a:t>
            </a:r>
            <a:endParaRPr lang="en-US" altLang="ko-KR" dirty="0"/>
          </a:p>
          <a:p>
            <a:r>
              <a:rPr lang="ko-KR" altLang="en-US" dirty="0"/>
              <a:t>다시 합치는 과정에서 상대방 브랜치의 수정 내용을 반영하는</a:t>
            </a:r>
            <a:endParaRPr lang="en-US" altLang="ko-KR" dirty="0"/>
          </a:p>
          <a:p>
            <a:r>
              <a:rPr lang="ko-KR" altLang="en-US" dirty="0"/>
              <a:t>새로운 커밋이 생성되는 상황을 </a:t>
            </a:r>
            <a:r>
              <a:rPr lang="en-US" altLang="ko-KR" dirty="0"/>
              <a:t>Traditional Merge</a:t>
            </a:r>
            <a:r>
              <a:rPr lang="ko-KR" altLang="en-US" dirty="0"/>
              <a:t>라고 한다</a:t>
            </a:r>
            <a:endParaRPr lang="en-US" altLang="ko-KR" dirty="0"/>
          </a:p>
          <a:p>
            <a:r>
              <a:rPr lang="ko-KR" altLang="en-US" dirty="0"/>
              <a:t>이때 </a:t>
            </a:r>
            <a:r>
              <a:rPr lang="en-US" altLang="ko-KR" dirty="0"/>
              <a:t>H Commit</a:t>
            </a:r>
            <a:r>
              <a:rPr lang="ko-KR" altLang="en-US" dirty="0"/>
              <a:t>을 </a:t>
            </a:r>
            <a:r>
              <a:rPr lang="en-US" altLang="ko-KR" dirty="0"/>
              <a:t>Merge Commit</a:t>
            </a:r>
            <a:r>
              <a:rPr lang="ko-KR" altLang="en-US" dirty="0"/>
              <a:t>이라고 한다</a:t>
            </a:r>
          </a:p>
        </p:txBody>
      </p:sp>
    </p:spTree>
    <p:extLst>
      <p:ext uri="{BB962C8B-B14F-4D97-AF65-F5344CB8AC3E}">
        <p14:creationId xmlns:p14="http://schemas.microsoft.com/office/powerpoint/2010/main" val="420569202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Rebase  Merge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Merge</a:t>
            </a:r>
            <a:r>
              <a:rPr lang="ko-KR" altLang="en-US" dirty="0"/>
              <a:t> 시점까지 </a:t>
            </a:r>
            <a:r>
              <a:rPr lang="en-US" altLang="ko-KR" dirty="0"/>
              <a:t>Commit ID</a:t>
            </a:r>
            <a:r>
              <a:rPr lang="ko-KR" altLang="en-US" dirty="0"/>
              <a:t>를 유지하던</a:t>
            </a:r>
            <a:r>
              <a:rPr lang="en-US" altLang="ko-KR" dirty="0"/>
              <a:t> Traditional Merge</a:t>
            </a:r>
            <a:r>
              <a:rPr lang="ko-KR" altLang="en-US" dirty="0"/>
              <a:t>와 달리</a:t>
            </a:r>
            <a:endParaRPr lang="en-US" altLang="ko-KR" dirty="0"/>
          </a:p>
          <a:p>
            <a:r>
              <a:rPr lang="ko-KR" altLang="en-US" dirty="0"/>
              <a:t>상대방 </a:t>
            </a:r>
            <a:r>
              <a:rPr lang="en-US" altLang="ko-KR" dirty="0"/>
              <a:t>Commit</a:t>
            </a:r>
            <a:r>
              <a:rPr lang="ko-KR" altLang="en-US" dirty="0"/>
              <a:t>을 선 반영 한 뒤 겹치는 구간 내의 </a:t>
            </a:r>
            <a:r>
              <a:rPr lang="en-US" altLang="ko-KR" dirty="0"/>
              <a:t>Commit</a:t>
            </a:r>
            <a:r>
              <a:rPr lang="ko-KR" altLang="en-US" dirty="0"/>
              <a:t>을 조금씩 수정해 새로 추가하는 방법</a:t>
            </a:r>
            <a:endParaRPr lang="en-US" altLang="ko-KR" dirty="0"/>
          </a:p>
          <a:p>
            <a:r>
              <a:rPr lang="ko-KR" altLang="en-US" dirty="0"/>
              <a:t>결과가 선형적으로 되고 </a:t>
            </a:r>
            <a:r>
              <a:rPr lang="en-US" altLang="ko-KR" dirty="0"/>
              <a:t>Merge Commit</a:t>
            </a:r>
            <a:r>
              <a:rPr lang="ko-KR" altLang="en-US" dirty="0"/>
              <a:t>이 생기지 않는다</a:t>
            </a:r>
            <a:endParaRPr lang="en-US" altLang="ko-KR" dirty="0"/>
          </a:p>
        </p:txBody>
      </p:sp>
      <p:pic>
        <p:nvPicPr>
          <p:cNvPr id="25606" name="Picture 6">
            <a:extLst>
              <a:ext uri="{FF2B5EF4-FFF2-40B4-BE49-F238E27FC236}">
                <a16:creationId xmlns:a16="http://schemas.microsoft.com/office/drawing/2014/main" id="{DD4ADA08-00B9-4DF7-AE65-89309A0337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583" y="1825625"/>
            <a:ext cx="575483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87396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Rebase  Merge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Merge</a:t>
            </a:r>
            <a:r>
              <a:rPr lang="ko-KR" altLang="en-US" dirty="0"/>
              <a:t> 시점까지 </a:t>
            </a:r>
            <a:r>
              <a:rPr lang="en-US" altLang="ko-KR" dirty="0"/>
              <a:t>Commit ID</a:t>
            </a:r>
            <a:r>
              <a:rPr lang="ko-KR" altLang="en-US" dirty="0"/>
              <a:t>를 유지하던</a:t>
            </a:r>
            <a:r>
              <a:rPr lang="en-US" altLang="ko-KR" dirty="0"/>
              <a:t> Traditional Merge</a:t>
            </a:r>
            <a:r>
              <a:rPr lang="ko-KR" altLang="en-US" dirty="0"/>
              <a:t>와 달리</a:t>
            </a:r>
            <a:endParaRPr lang="en-US" altLang="ko-KR" dirty="0"/>
          </a:p>
          <a:p>
            <a:r>
              <a:rPr lang="ko-KR" altLang="en-US" dirty="0"/>
              <a:t>상대방 </a:t>
            </a:r>
            <a:r>
              <a:rPr lang="en-US" altLang="ko-KR" dirty="0"/>
              <a:t>Commit</a:t>
            </a:r>
            <a:r>
              <a:rPr lang="ko-KR" altLang="en-US" dirty="0"/>
              <a:t>을 선 반영 한 뒤 겹치는 구간 내의 </a:t>
            </a:r>
            <a:r>
              <a:rPr lang="en-US" altLang="ko-KR" dirty="0"/>
              <a:t>Commit</a:t>
            </a:r>
            <a:r>
              <a:rPr lang="ko-KR" altLang="en-US" dirty="0"/>
              <a:t>을 조금씩 수정해 새로 추가하는 방법</a:t>
            </a:r>
            <a:endParaRPr lang="en-US" altLang="ko-KR" dirty="0"/>
          </a:p>
          <a:p>
            <a:r>
              <a:rPr lang="ko-KR" altLang="en-US" dirty="0"/>
              <a:t>결과가 선형적으로 되고 </a:t>
            </a:r>
            <a:r>
              <a:rPr lang="en-US" altLang="ko-KR" dirty="0"/>
              <a:t>Merge Commit</a:t>
            </a:r>
            <a:r>
              <a:rPr lang="ko-KR" altLang="en-US" dirty="0"/>
              <a:t>이 생기지 않는다</a:t>
            </a:r>
            <a:endParaRPr lang="en-US" altLang="ko-KR" dirty="0"/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272E933B-4906-4865-A4C2-B2B5456AF6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583" y="1825625"/>
            <a:ext cx="575483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8515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Rebase  Merge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Merge</a:t>
            </a:r>
            <a:r>
              <a:rPr lang="ko-KR" altLang="en-US" dirty="0"/>
              <a:t> 시점까지 </a:t>
            </a:r>
            <a:r>
              <a:rPr lang="en-US" altLang="ko-KR" dirty="0"/>
              <a:t>Commit ID</a:t>
            </a:r>
            <a:r>
              <a:rPr lang="ko-KR" altLang="en-US" dirty="0"/>
              <a:t>를 유지하던</a:t>
            </a:r>
            <a:r>
              <a:rPr lang="en-US" altLang="ko-KR" dirty="0"/>
              <a:t> Traditional Merge</a:t>
            </a:r>
            <a:r>
              <a:rPr lang="ko-KR" altLang="en-US" dirty="0"/>
              <a:t>와 달리</a:t>
            </a:r>
            <a:endParaRPr lang="en-US" altLang="ko-KR" dirty="0"/>
          </a:p>
          <a:p>
            <a:r>
              <a:rPr lang="ko-KR" altLang="en-US" dirty="0"/>
              <a:t>상대방 </a:t>
            </a:r>
            <a:r>
              <a:rPr lang="en-US" altLang="ko-KR" dirty="0"/>
              <a:t>Commit</a:t>
            </a:r>
            <a:r>
              <a:rPr lang="ko-KR" altLang="en-US" dirty="0"/>
              <a:t>을 선 반영 한 뒤 겹치는 구간 내의 </a:t>
            </a:r>
            <a:r>
              <a:rPr lang="en-US" altLang="ko-KR" dirty="0"/>
              <a:t>Commit</a:t>
            </a:r>
            <a:r>
              <a:rPr lang="ko-KR" altLang="en-US" dirty="0"/>
              <a:t>을 조금씩 수정해 새로 추가하는 방법</a:t>
            </a:r>
            <a:endParaRPr lang="en-US" altLang="ko-KR" dirty="0"/>
          </a:p>
          <a:p>
            <a:r>
              <a:rPr lang="ko-KR" altLang="en-US" dirty="0"/>
              <a:t>결과가 선형적으로 되고 </a:t>
            </a:r>
            <a:r>
              <a:rPr lang="en-US" altLang="ko-KR" dirty="0"/>
              <a:t>Merge Commit</a:t>
            </a:r>
            <a:r>
              <a:rPr lang="ko-KR" altLang="en-US" dirty="0"/>
              <a:t>이 생기지 않는다</a:t>
            </a:r>
            <a:endParaRPr lang="en-US" altLang="ko-KR" dirty="0"/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7FC3C9F0-B721-4E15-AD0F-F96560FD66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02" y="1825625"/>
            <a:ext cx="7779995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770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Agile </a:t>
            </a:r>
            <a:r>
              <a:rPr lang="ko-KR" altLang="en-US" dirty="0"/>
              <a:t>모델</a:t>
            </a:r>
            <a:r>
              <a:rPr lang="en-US" altLang="ko-KR" dirty="0"/>
              <a:t> + Kanban </a:t>
            </a:r>
            <a:r>
              <a:rPr lang="ko-KR" altLang="en-US" dirty="0"/>
              <a:t>모델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51934" y="4691305"/>
            <a:ext cx="10515600" cy="1785695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스프린트를 계획하기 위해 사용하는 모델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스프린트로 가기 전 작업들의 </a:t>
            </a:r>
            <a:r>
              <a:rPr lang="ko-KR" altLang="en-US" sz="1800" dirty="0" err="1"/>
              <a:t>대기열인</a:t>
            </a:r>
            <a:r>
              <a:rPr lang="ko-KR" altLang="en-US" sz="1800" dirty="0"/>
              <a:t> </a:t>
            </a:r>
            <a:r>
              <a:rPr lang="en-US" altLang="ko-KR" sz="1800" b="1" dirty="0"/>
              <a:t>Backlog</a:t>
            </a:r>
            <a:r>
              <a:rPr lang="en-US" altLang="ko-KR" sz="1800" dirty="0"/>
              <a:t>, </a:t>
            </a:r>
            <a:r>
              <a:rPr lang="ko-KR" altLang="en-US" sz="1800" dirty="0"/>
              <a:t>스프린트 진행 중 작업을 나타내는 </a:t>
            </a:r>
            <a:r>
              <a:rPr lang="en-US" altLang="ko-KR" sz="1800" b="1" dirty="0" err="1"/>
              <a:t>Todo</a:t>
            </a:r>
            <a:r>
              <a:rPr lang="en-US" altLang="ko-KR" sz="1800" b="1" dirty="0"/>
              <a:t>, In progress, Done</a:t>
            </a:r>
            <a:r>
              <a:rPr lang="en-US" altLang="ko-KR" sz="1800" dirty="0"/>
              <a:t> </a:t>
            </a:r>
            <a:r>
              <a:rPr lang="ko-KR" altLang="en-US" sz="1800" dirty="0"/>
              <a:t>로 분류</a:t>
            </a:r>
            <a:endParaRPr lang="en-US" altLang="ko-KR" sz="1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114" y="1460652"/>
            <a:ext cx="7373240" cy="274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8829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Rebase  Merge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Merge</a:t>
            </a:r>
            <a:r>
              <a:rPr lang="ko-KR" altLang="en-US" dirty="0"/>
              <a:t> 시점까지 </a:t>
            </a:r>
            <a:r>
              <a:rPr lang="en-US" altLang="ko-KR" dirty="0"/>
              <a:t>Commit ID</a:t>
            </a:r>
            <a:r>
              <a:rPr lang="ko-KR" altLang="en-US" dirty="0"/>
              <a:t>를 유지하던</a:t>
            </a:r>
            <a:r>
              <a:rPr lang="en-US" altLang="ko-KR" dirty="0"/>
              <a:t> Traditional Merge</a:t>
            </a:r>
            <a:r>
              <a:rPr lang="ko-KR" altLang="en-US" dirty="0"/>
              <a:t>와 달리</a:t>
            </a:r>
            <a:endParaRPr lang="en-US" altLang="ko-KR" dirty="0"/>
          </a:p>
          <a:p>
            <a:r>
              <a:rPr lang="ko-KR" altLang="en-US" dirty="0"/>
              <a:t>상대방 </a:t>
            </a:r>
            <a:r>
              <a:rPr lang="en-US" altLang="ko-KR" dirty="0"/>
              <a:t>Commit</a:t>
            </a:r>
            <a:r>
              <a:rPr lang="ko-KR" altLang="en-US" dirty="0"/>
              <a:t>을 선 반영 한 뒤 겹치는 구간 내의 </a:t>
            </a:r>
            <a:r>
              <a:rPr lang="en-US" altLang="ko-KR" dirty="0"/>
              <a:t>Commit</a:t>
            </a:r>
            <a:r>
              <a:rPr lang="ko-KR" altLang="en-US" dirty="0"/>
              <a:t>을 조금씩 수정해 새로 추가하는 방법</a:t>
            </a:r>
            <a:endParaRPr lang="en-US" altLang="ko-KR" dirty="0"/>
          </a:p>
          <a:p>
            <a:r>
              <a:rPr lang="ko-KR" altLang="en-US" dirty="0"/>
              <a:t>결과가 선형적으로 되고 </a:t>
            </a:r>
            <a:r>
              <a:rPr lang="en-US" altLang="ko-KR" dirty="0"/>
              <a:t>Merge Commit</a:t>
            </a:r>
            <a:r>
              <a:rPr lang="ko-KR" altLang="en-US" dirty="0"/>
              <a:t>이 생기지 않는다</a:t>
            </a:r>
            <a:endParaRPr lang="en-US" altLang="ko-KR" dirty="0"/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6E1CB715-DF5F-4D79-95C7-09063089DD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421" y="1825625"/>
            <a:ext cx="9805157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38272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Rebase  Merge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Merge</a:t>
            </a:r>
            <a:r>
              <a:rPr lang="ko-KR" altLang="en-US" dirty="0"/>
              <a:t> 시점까지 </a:t>
            </a:r>
            <a:r>
              <a:rPr lang="en-US" altLang="ko-KR" dirty="0"/>
              <a:t>Commit ID</a:t>
            </a:r>
            <a:r>
              <a:rPr lang="ko-KR" altLang="en-US" dirty="0"/>
              <a:t>를 유지하던</a:t>
            </a:r>
            <a:r>
              <a:rPr lang="en-US" altLang="ko-KR" dirty="0"/>
              <a:t> Traditional Merge</a:t>
            </a:r>
            <a:r>
              <a:rPr lang="ko-KR" altLang="en-US" dirty="0"/>
              <a:t>와 달리</a:t>
            </a:r>
            <a:endParaRPr lang="en-US" altLang="ko-KR" dirty="0"/>
          </a:p>
          <a:p>
            <a:r>
              <a:rPr lang="ko-KR" altLang="en-US" dirty="0"/>
              <a:t>상대방 </a:t>
            </a:r>
            <a:r>
              <a:rPr lang="en-US" altLang="ko-KR" dirty="0"/>
              <a:t>Commit</a:t>
            </a:r>
            <a:r>
              <a:rPr lang="ko-KR" altLang="en-US" dirty="0"/>
              <a:t>을 선 반영 한 뒤 겹치는 구간 내의 </a:t>
            </a:r>
            <a:r>
              <a:rPr lang="en-US" altLang="ko-KR" dirty="0"/>
              <a:t>Commit</a:t>
            </a:r>
            <a:r>
              <a:rPr lang="ko-KR" altLang="en-US" dirty="0"/>
              <a:t>을 조금씩 수정해 새로 추가하는 방법</a:t>
            </a:r>
            <a:endParaRPr lang="en-US" altLang="ko-KR" dirty="0"/>
          </a:p>
          <a:p>
            <a:r>
              <a:rPr lang="ko-KR" altLang="en-US" dirty="0"/>
              <a:t>결과가 선형적으로 되고 </a:t>
            </a:r>
            <a:r>
              <a:rPr lang="en-US" altLang="ko-KR" dirty="0"/>
              <a:t>Merge Commit</a:t>
            </a:r>
            <a:r>
              <a:rPr lang="ko-KR" altLang="en-US" dirty="0"/>
              <a:t>이 생기지 않는다</a:t>
            </a:r>
            <a:endParaRPr lang="en-US" altLang="ko-KR" dirty="0"/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880B3C91-4EE5-44F4-9FAF-EAE2A58A9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035" y="-54074"/>
            <a:ext cx="8175929" cy="40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13305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Rebase  Merge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Merge</a:t>
            </a:r>
            <a:r>
              <a:rPr lang="ko-KR" altLang="en-US" dirty="0"/>
              <a:t> 시점까지 </a:t>
            </a:r>
            <a:r>
              <a:rPr lang="en-US" altLang="ko-KR" dirty="0"/>
              <a:t>Commit ID</a:t>
            </a:r>
            <a:r>
              <a:rPr lang="ko-KR" altLang="en-US" dirty="0"/>
              <a:t>를 유지하던</a:t>
            </a:r>
            <a:r>
              <a:rPr lang="en-US" altLang="ko-KR" dirty="0"/>
              <a:t> Traditional Merge</a:t>
            </a:r>
            <a:r>
              <a:rPr lang="ko-KR" altLang="en-US" dirty="0"/>
              <a:t>와 달리</a:t>
            </a:r>
            <a:endParaRPr lang="en-US" altLang="ko-KR" dirty="0"/>
          </a:p>
          <a:p>
            <a:r>
              <a:rPr lang="ko-KR" altLang="en-US" dirty="0"/>
              <a:t>상대방 </a:t>
            </a:r>
            <a:r>
              <a:rPr lang="en-US" altLang="ko-KR" dirty="0"/>
              <a:t>Commit</a:t>
            </a:r>
            <a:r>
              <a:rPr lang="ko-KR" altLang="en-US" dirty="0"/>
              <a:t>을 선 반영 한 뒤 겹치는 구간 내의 </a:t>
            </a:r>
            <a:r>
              <a:rPr lang="en-US" altLang="ko-KR" dirty="0"/>
              <a:t>Commit</a:t>
            </a:r>
            <a:r>
              <a:rPr lang="ko-KR" altLang="en-US" dirty="0"/>
              <a:t>을 조금씩 수정해 새로 추가하는 방법</a:t>
            </a:r>
            <a:endParaRPr lang="en-US" altLang="ko-KR" dirty="0"/>
          </a:p>
          <a:p>
            <a:r>
              <a:rPr lang="ko-KR" altLang="en-US" dirty="0"/>
              <a:t>결과가 선형적으로 되고 </a:t>
            </a:r>
            <a:r>
              <a:rPr lang="en-US" altLang="ko-KR" dirty="0"/>
              <a:t>Merge Commit</a:t>
            </a:r>
            <a:r>
              <a:rPr lang="ko-KR" altLang="en-US" dirty="0"/>
              <a:t>이 생기지 않는다</a:t>
            </a:r>
            <a:endParaRPr lang="en-US" altLang="ko-KR" dirty="0"/>
          </a:p>
        </p:txBody>
      </p:sp>
      <p:pic>
        <p:nvPicPr>
          <p:cNvPr id="37890" name="Picture 2">
            <a:extLst>
              <a:ext uri="{FF2B5EF4-FFF2-40B4-BE49-F238E27FC236}">
                <a16:creationId xmlns:a16="http://schemas.microsoft.com/office/drawing/2014/main" id="{5656A2FC-3CDC-4E9E-92E4-C61F57F7D1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520" y="7304"/>
            <a:ext cx="805296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56336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Rebase  Merge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Merge</a:t>
            </a:r>
            <a:r>
              <a:rPr lang="ko-KR" altLang="en-US" dirty="0"/>
              <a:t> 시점까지 </a:t>
            </a:r>
            <a:r>
              <a:rPr lang="en-US" altLang="ko-KR" dirty="0"/>
              <a:t>Commit ID</a:t>
            </a:r>
            <a:r>
              <a:rPr lang="ko-KR" altLang="en-US" dirty="0"/>
              <a:t>를 유지하던</a:t>
            </a:r>
            <a:r>
              <a:rPr lang="en-US" altLang="ko-KR" dirty="0"/>
              <a:t> Traditional Merge</a:t>
            </a:r>
            <a:r>
              <a:rPr lang="ko-KR" altLang="en-US" dirty="0"/>
              <a:t>와 달리</a:t>
            </a:r>
            <a:endParaRPr lang="en-US" altLang="ko-KR" dirty="0"/>
          </a:p>
          <a:p>
            <a:r>
              <a:rPr lang="ko-KR" altLang="en-US" dirty="0"/>
              <a:t>상대방 </a:t>
            </a:r>
            <a:r>
              <a:rPr lang="en-US" altLang="ko-KR" dirty="0"/>
              <a:t>Commit</a:t>
            </a:r>
            <a:r>
              <a:rPr lang="ko-KR" altLang="en-US" dirty="0"/>
              <a:t>을 선 반영 한 뒤 겹치는 구간 내의 </a:t>
            </a:r>
            <a:r>
              <a:rPr lang="en-US" altLang="ko-KR" dirty="0"/>
              <a:t>Commit</a:t>
            </a:r>
            <a:r>
              <a:rPr lang="ko-KR" altLang="en-US" dirty="0"/>
              <a:t>을 조금씩 수정해 새로 추가하는 방법</a:t>
            </a:r>
            <a:endParaRPr lang="en-US" altLang="ko-KR" dirty="0"/>
          </a:p>
          <a:p>
            <a:r>
              <a:rPr lang="ko-KR" altLang="en-US" dirty="0"/>
              <a:t>결과가 선형적으로 되고 </a:t>
            </a:r>
            <a:r>
              <a:rPr lang="en-US" altLang="ko-KR" dirty="0"/>
              <a:t>Merge Commit</a:t>
            </a:r>
            <a:r>
              <a:rPr lang="ko-KR" altLang="en-US" dirty="0"/>
              <a:t>이 생기지 않는다</a:t>
            </a:r>
            <a:endParaRPr lang="en-US" altLang="ko-KR" dirty="0"/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D7F097C1-F7F0-44A3-81D9-AACFA79A1B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549" y="0"/>
            <a:ext cx="5868351" cy="414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50835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1832294"/>
            <a:ext cx="10515600" cy="1325563"/>
          </a:xfrm>
        </p:spPr>
        <p:txBody>
          <a:bodyPr/>
          <a:lstStyle/>
          <a:p>
            <a:r>
              <a:rPr lang="en-US" altLang="ko-KR" dirty="0"/>
              <a:t>Rebase  Merge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Merge</a:t>
            </a:r>
            <a:r>
              <a:rPr lang="ko-KR" altLang="en-US" dirty="0"/>
              <a:t> 시점까지 </a:t>
            </a:r>
            <a:r>
              <a:rPr lang="en-US" altLang="ko-KR" dirty="0"/>
              <a:t>Commit ID</a:t>
            </a:r>
            <a:r>
              <a:rPr lang="ko-KR" altLang="en-US" dirty="0"/>
              <a:t>를 유지하던</a:t>
            </a:r>
            <a:r>
              <a:rPr lang="en-US" altLang="ko-KR" dirty="0"/>
              <a:t> Traditional Merge</a:t>
            </a:r>
            <a:r>
              <a:rPr lang="ko-KR" altLang="en-US" dirty="0"/>
              <a:t>와 달리</a:t>
            </a:r>
            <a:endParaRPr lang="en-US" altLang="ko-KR" dirty="0"/>
          </a:p>
          <a:p>
            <a:r>
              <a:rPr lang="ko-KR" altLang="en-US" dirty="0"/>
              <a:t>상대방 </a:t>
            </a:r>
            <a:r>
              <a:rPr lang="en-US" altLang="ko-KR" dirty="0"/>
              <a:t>Commit</a:t>
            </a:r>
            <a:r>
              <a:rPr lang="ko-KR" altLang="en-US" dirty="0"/>
              <a:t>을 선 반영 한 뒤 겹치는 구간 내의 </a:t>
            </a:r>
            <a:r>
              <a:rPr lang="en-US" altLang="ko-KR" dirty="0"/>
              <a:t>Commit</a:t>
            </a:r>
            <a:r>
              <a:rPr lang="ko-KR" altLang="en-US" dirty="0"/>
              <a:t>을 조금씩 수정해 새로 추가하는 방법</a:t>
            </a:r>
            <a:endParaRPr lang="en-US" altLang="ko-KR" dirty="0"/>
          </a:p>
          <a:p>
            <a:r>
              <a:rPr lang="ko-KR" altLang="en-US" dirty="0"/>
              <a:t>결과가 선형적으로 되고 </a:t>
            </a:r>
            <a:r>
              <a:rPr lang="en-US" altLang="ko-KR" dirty="0"/>
              <a:t>Merge Commit</a:t>
            </a:r>
            <a:r>
              <a:rPr lang="ko-KR" altLang="en-US" dirty="0"/>
              <a:t>이 생기지 않는다</a:t>
            </a:r>
            <a:endParaRPr lang="en-US" altLang="ko-KR" dirty="0"/>
          </a:p>
        </p:txBody>
      </p:sp>
      <p:pic>
        <p:nvPicPr>
          <p:cNvPr id="49154" name="Picture 2">
            <a:extLst>
              <a:ext uri="{FF2B5EF4-FFF2-40B4-BE49-F238E27FC236}">
                <a16:creationId xmlns:a16="http://schemas.microsoft.com/office/drawing/2014/main" id="{F166F9B9-2866-4396-8CAD-7AE68774D6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283" y="7304"/>
            <a:ext cx="9341433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47667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1832294"/>
            <a:ext cx="10515600" cy="1325563"/>
          </a:xfrm>
        </p:spPr>
        <p:txBody>
          <a:bodyPr/>
          <a:lstStyle/>
          <a:p>
            <a:r>
              <a:rPr lang="en-US" altLang="ko-KR" dirty="0"/>
              <a:t>Rebase  Merge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Merge</a:t>
            </a:r>
            <a:r>
              <a:rPr lang="ko-KR" altLang="en-US" dirty="0"/>
              <a:t> 시점까지 </a:t>
            </a:r>
            <a:r>
              <a:rPr lang="en-US" altLang="ko-KR" dirty="0"/>
              <a:t>Commit ID</a:t>
            </a:r>
            <a:r>
              <a:rPr lang="ko-KR" altLang="en-US" dirty="0"/>
              <a:t>를 유지하던</a:t>
            </a:r>
            <a:r>
              <a:rPr lang="en-US" altLang="ko-KR" dirty="0"/>
              <a:t> Traditional Merge</a:t>
            </a:r>
            <a:r>
              <a:rPr lang="ko-KR" altLang="en-US" dirty="0"/>
              <a:t>와 달리</a:t>
            </a:r>
            <a:endParaRPr lang="en-US" altLang="ko-KR" dirty="0"/>
          </a:p>
          <a:p>
            <a:r>
              <a:rPr lang="ko-KR" altLang="en-US" dirty="0"/>
              <a:t>상대방 </a:t>
            </a:r>
            <a:r>
              <a:rPr lang="en-US" altLang="ko-KR" dirty="0"/>
              <a:t>Commit</a:t>
            </a:r>
            <a:r>
              <a:rPr lang="ko-KR" altLang="en-US" dirty="0"/>
              <a:t>을 선 반영 한 뒤 겹치는 구간 내의 </a:t>
            </a:r>
            <a:r>
              <a:rPr lang="en-US" altLang="ko-KR" dirty="0"/>
              <a:t>Commit</a:t>
            </a:r>
            <a:r>
              <a:rPr lang="ko-KR" altLang="en-US" dirty="0"/>
              <a:t>을 조금씩 수정해 새로 추가하는 방법</a:t>
            </a:r>
            <a:endParaRPr lang="en-US" altLang="ko-KR" dirty="0"/>
          </a:p>
          <a:p>
            <a:r>
              <a:rPr lang="ko-KR" altLang="en-US" dirty="0"/>
              <a:t>결과가 선형적으로 되고 </a:t>
            </a:r>
            <a:r>
              <a:rPr lang="en-US" altLang="ko-KR" dirty="0"/>
              <a:t>Merge Commit</a:t>
            </a:r>
            <a:r>
              <a:rPr lang="ko-KR" altLang="en-US" dirty="0"/>
              <a:t>이 생기지 않는다</a:t>
            </a:r>
            <a:endParaRPr lang="en-US" altLang="ko-KR" dirty="0"/>
          </a:p>
        </p:txBody>
      </p:sp>
      <p:pic>
        <p:nvPicPr>
          <p:cNvPr id="50178" name="Picture 2">
            <a:extLst>
              <a:ext uri="{FF2B5EF4-FFF2-40B4-BE49-F238E27FC236}">
                <a16:creationId xmlns:a16="http://schemas.microsoft.com/office/drawing/2014/main" id="{0CD29B54-824F-454E-8C9F-A7D078D4C4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38" y="7304"/>
            <a:ext cx="9194324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52890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1832294"/>
            <a:ext cx="10515600" cy="1325563"/>
          </a:xfrm>
        </p:spPr>
        <p:txBody>
          <a:bodyPr/>
          <a:lstStyle/>
          <a:p>
            <a:r>
              <a:rPr lang="en-US" altLang="ko-KR" dirty="0"/>
              <a:t>Rebase  Merge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Merge</a:t>
            </a:r>
            <a:r>
              <a:rPr lang="ko-KR" altLang="en-US" dirty="0"/>
              <a:t> 시점까지 </a:t>
            </a:r>
            <a:r>
              <a:rPr lang="en-US" altLang="ko-KR" dirty="0"/>
              <a:t>Commit ID</a:t>
            </a:r>
            <a:r>
              <a:rPr lang="ko-KR" altLang="en-US" dirty="0"/>
              <a:t>를 유지하던</a:t>
            </a:r>
            <a:r>
              <a:rPr lang="en-US" altLang="ko-KR" dirty="0"/>
              <a:t> Traditional Merge</a:t>
            </a:r>
            <a:r>
              <a:rPr lang="ko-KR" altLang="en-US" dirty="0"/>
              <a:t>와 달리</a:t>
            </a:r>
            <a:endParaRPr lang="en-US" altLang="ko-KR" dirty="0"/>
          </a:p>
          <a:p>
            <a:r>
              <a:rPr lang="ko-KR" altLang="en-US" dirty="0"/>
              <a:t>상대방 </a:t>
            </a:r>
            <a:r>
              <a:rPr lang="en-US" altLang="ko-KR" dirty="0"/>
              <a:t>Commit</a:t>
            </a:r>
            <a:r>
              <a:rPr lang="ko-KR" altLang="en-US" dirty="0"/>
              <a:t>을 선 반영 한 뒤 겹치는 구간 내의 </a:t>
            </a:r>
            <a:r>
              <a:rPr lang="en-US" altLang="ko-KR" dirty="0"/>
              <a:t>Commit</a:t>
            </a:r>
            <a:r>
              <a:rPr lang="ko-KR" altLang="en-US" dirty="0"/>
              <a:t>을 조금씩 수정해 새로 추가하는 방법</a:t>
            </a:r>
            <a:endParaRPr lang="en-US" altLang="ko-KR" dirty="0"/>
          </a:p>
          <a:p>
            <a:r>
              <a:rPr lang="ko-KR" altLang="en-US" dirty="0"/>
              <a:t>결과가 선형적으로 되고 </a:t>
            </a:r>
            <a:r>
              <a:rPr lang="en-US" altLang="ko-KR" dirty="0"/>
              <a:t>Merge Commit</a:t>
            </a:r>
            <a:r>
              <a:rPr lang="ko-KR" altLang="en-US" dirty="0"/>
              <a:t>이 생기지 않는다</a:t>
            </a:r>
            <a:endParaRPr lang="en-US" altLang="ko-KR" dirty="0"/>
          </a:p>
        </p:txBody>
      </p:sp>
      <p:pic>
        <p:nvPicPr>
          <p:cNvPr id="51202" name="Picture 2">
            <a:extLst>
              <a:ext uri="{FF2B5EF4-FFF2-40B4-BE49-F238E27FC236}">
                <a16:creationId xmlns:a16="http://schemas.microsoft.com/office/drawing/2014/main" id="{03F1D380-0EDE-4209-8439-F965AA58C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13" y="7304"/>
            <a:ext cx="11093324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67099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1832294"/>
            <a:ext cx="10515600" cy="1325563"/>
          </a:xfrm>
        </p:spPr>
        <p:txBody>
          <a:bodyPr/>
          <a:lstStyle/>
          <a:p>
            <a:r>
              <a:rPr lang="en-US" altLang="ko-KR" dirty="0"/>
              <a:t>Rebase  Merge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Merge</a:t>
            </a:r>
            <a:r>
              <a:rPr lang="ko-KR" altLang="en-US" dirty="0"/>
              <a:t> 시점까지 </a:t>
            </a:r>
            <a:r>
              <a:rPr lang="en-US" altLang="ko-KR" dirty="0"/>
              <a:t>Commit ID</a:t>
            </a:r>
            <a:r>
              <a:rPr lang="ko-KR" altLang="en-US" dirty="0"/>
              <a:t>를 유지하던</a:t>
            </a:r>
            <a:r>
              <a:rPr lang="en-US" altLang="ko-KR" dirty="0"/>
              <a:t> Traditional Merge</a:t>
            </a:r>
            <a:r>
              <a:rPr lang="ko-KR" altLang="en-US" dirty="0"/>
              <a:t>와 달리</a:t>
            </a:r>
            <a:endParaRPr lang="en-US" altLang="ko-KR" dirty="0"/>
          </a:p>
          <a:p>
            <a:r>
              <a:rPr lang="ko-KR" altLang="en-US" dirty="0"/>
              <a:t>상대방 </a:t>
            </a:r>
            <a:r>
              <a:rPr lang="en-US" altLang="ko-KR" dirty="0"/>
              <a:t>Commit</a:t>
            </a:r>
            <a:r>
              <a:rPr lang="ko-KR" altLang="en-US" dirty="0"/>
              <a:t>을 선 반영 한 뒤 겹치는 구간 내의 </a:t>
            </a:r>
            <a:r>
              <a:rPr lang="en-US" altLang="ko-KR" dirty="0"/>
              <a:t>Commit</a:t>
            </a:r>
            <a:r>
              <a:rPr lang="ko-KR" altLang="en-US" dirty="0"/>
              <a:t>을 조금씩 수정해 새로 추가하는 방법</a:t>
            </a:r>
            <a:endParaRPr lang="en-US" altLang="ko-KR" dirty="0"/>
          </a:p>
          <a:p>
            <a:r>
              <a:rPr lang="ko-KR" altLang="en-US" dirty="0"/>
              <a:t>결과가 선형적으로 되고 </a:t>
            </a:r>
            <a:r>
              <a:rPr lang="en-US" altLang="ko-KR" dirty="0"/>
              <a:t>Merge Commit</a:t>
            </a:r>
            <a:r>
              <a:rPr lang="ko-KR" altLang="en-US" dirty="0"/>
              <a:t>이 생기지 않는다</a:t>
            </a:r>
            <a:endParaRPr lang="en-US" altLang="ko-KR" dirty="0"/>
          </a:p>
        </p:txBody>
      </p:sp>
      <p:pic>
        <p:nvPicPr>
          <p:cNvPr id="52228" name="Picture 4">
            <a:extLst>
              <a:ext uri="{FF2B5EF4-FFF2-40B4-BE49-F238E27FC236}">
                <a16:creationId xmlns:a16="http://schemas.microsoft.com/office/drawing/2014/main" id="{7B1A5B7D-7E50-46FA-A3DA-A3610A526B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34" y="208801"/>
            <a:ext cx="11725531" cy="362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42737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1832294"/>
            <a:ext cx="10515600" cy="1325563"/>
          </a:xfrm>
        </p:spPr>
        <p:txBody>
          <a:bodyPr/>
          <a:lstStyle/>
          <a:p>
            <a:r>
              <a:rPr lang="en-US" altLang="ko-KR" dirty="0"/>
              <a:t>Rebase  Merge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Merge</a:t>
            </a:r>
            <a:r>
              <a:rPr lang="ko-KR" altLang="en-US" dirty="0"/>
              <a:t> 시점까지 </a:t>
            </a:r>
            <a:r>
              <a:rPr lang="en-US" altLang="ko-KR" dirty="0"/>
              <a:t>Commit ID</a:t>
            </a:r>
            <a:r>
              <a:rPr lang="ko-KR" altLang="en-US" dirty="0"/>
              <a:t>를 유지하던</a:t>
            </a:r>
            <a:r>
              <a:rPr lang="en-US" altLang="ko-KR" dirty="0"/>
              <a:t> Traditional Merge</a:t>
            </a:r>
            <a:r>
              <a:rPr lang="ko-KR" altLang="en-US" dirty="0"/>
              <a:t>와 달리</a:t>
            </a:r>
            <a:endParaRPr lang="en-US" altLang="ko-KR" dirty="0"/>
          </a:p>
          <a:p>
            <a:r>
              <a:rPr lang="ko-KR" altLang="en-US" dirty="0"/>
              <a:t>상대방 </a:t>
            </a:r>
            <a:r>
              <a:rPr lang="en-US" altLang="ko-KR" dirty="0"/>
              <a:t>Commit</a:t>
            </a:r>
            <a:r>
              <a:rPr lang="ko-KR" altLang="en-US" dirty="0"/>
              <a:t>을 선 반영 한 뒤 겹치는 구간 내의 </a:t>
            </a:r>
            <a:r>
              <a:rPr lang="en-US" altLang="ko-KR" dirty="0"/>
              <a:t>Commit</a:t>
            </a:r>
            <a:r>
              <a:rPr lang="ko-KR" altLang="en-US" dirty="0"/>
              <a:t>을 조금씩 수정해 새로 추가하는 방법</a:t>
            </a:r>
            <a:endParaRPr lang="en-US" altLang="ko-KR" dirty="0"/>
          </a:p>
          <a:p>
            <a:r>
              <a:rPr lang="ko-KR" altLang="en-US" dirty="0"/>
              <a:t>결과가 선형적으로 되고 </a:t>
            </a:r>
            <a:r>
              <a:rPr lang="en-US" altLang="ko-KR" dirty="0"/>
              <a:t>Merge Commit</a:t>
            </a:r>
            <a:r>
              <a:rPr lang="ko-KR" altLang="en-US" dirty="0"/>
              <a:t>이 생기지 않는다</a:t>
            </a:r>
            <a:endParaRPr lang="en-US" altLang="ko-KR" dirty="0"/>
          </a:p>
        </p:txBody>
      </p:sp>
      <p:pic>
        <p:nvPicPr>
          <p:cNvPr id="53252" name="Picture 4">
            <a:extLst>
              <a:ext uri="{FF2B5EF4-FFF2-40B4-BE49-F238E27FC236}">
                <a16:creationId xmlns:a16="http://schemas.microsoft.com/office/drawing/2014/main" id="{45A3B5F4-0426-4ADB-8137-15139BA11A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4" y="83401"/>
            <a:ext cx="11715751" cy="191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52843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Comparison of Git Merge</a:t>
            </a:r>
            <a:endParaRPr lang="ko-KR" alt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9AB63F6-687F-4B9D-95EE-E0E0EBF84D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666903"/>
              </p:ext>
            </p:extLst>
          </p:nvPr>
        </p:nvGraphicFramePr>
        <p:xfrm>
          <a:off x="838200" y="1825625"/>
          <a:ext cx="10515601" cy="3624784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867678">
                  <a:extLst>
                    <a:ext uri="{9D8B030D-6E8A-4147-A177-3AD203B41FA5}">
                      <a16:colId xmlns:a16="http://schemas.microsoft.com/office/drawing/2014/main" val="1213016303"/>
                    </a:ext>
                  </a:extLst>
                </a:gridCol>
                <a:gridCol w="2939142">
                  <a:extLst>
                    <a:ext uri="{9D8B030D-6E8A-4147-A177-3AD203B41FA5}">
                      <a16:colId xmlns:a16="http://schemas.microsoft.com/office/drawing/2014/main" val="2325784919"/>
                    </a:ext>
                  </a:extLst>
                </a:gridCol>
                <a:gridCol w="2593911">
                  <a:extLst>
                    <a:ext uri="{9D8B030D-6E8A-4147-A177-3AD203B41FA5}">
                      <a16:colId xmlns:a16="http://schemas.microsoft.com/office/drawing/2014/main" val="4279768169"/>
                    </a:ext>
                  </a:extLst>
                </a:gridCol>
                <a:gridCol w="3114870">
                  <a:extLst>
                    <a:ext uri="{9D8B030D-6E8A-4147-A177-3AD203B41FA5}">
                      <a16:colId xmlns:a16="http://schemas.microsoft.com/office/drawing/2014/main" val="4120912018"/>
                    </a:ext>
                  </a:extLst>
                </a:gridCol>
              </a:tblGrid>
              <a:tr h="49738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Git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 명령어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장점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단점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892560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Fast Forward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git merge --ff-only &lt;branch&gt;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가장 빠르고 간단하며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그래프가 깔끔한 선형적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구조로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유지된다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브랜치 분기 시점을 알 수 없고</a:t>
                      </a:r>
                      <a:endParaRPr lang="en-US" altLang="ko-KR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선형적 구조에서만 사용 가능해 협업에 활용하기 어렵다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629035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Traditional</a:t>
                      </a:r>
                    </a:p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Merge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git merge --no-ff &lt;branch&gt;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브랜치의 관계가 그래프에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그대로 반영된다</a:t>
                      </a:r>
                      <a:endParaRPr lang="en-US" altLang="ko-KR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반복적인 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Merge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에 유리</a:t>
                      </a:r>
                      <a:endParaRPr lang="en-US" altLang="ko-KR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머지 커밋이 발생한다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180220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Rebase Merge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git rebase &lt;branch&gt;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머지 커밋이 발생하지 않고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수행 이후 깔끔한 선형적 구조로 변하게 된다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브랜치 분기 시점을 알 수 없고</a:t>
                      </a:r>
                      <a:endParaRPr lang="en-US" altLang="ko-KR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기존 일부 커밋의 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ID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가 수정된다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411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8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F76C7A-102A-446C-BDD6-2A864C017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Test</a:t>
            </a:r>
            <a:r>
              <a:rPr lang="ko-KR" altLang="en-US" dirty="0"/>
              <a:t>의 중요성과 종류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2DF914-FD14-4F7F-9F54-FA9EBA70F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2. TDD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676180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Comparison of Git Merge</a:t>
            </a:r>
            <a:endParaRPr lang="ko-KR" alt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9AB63F6-687F-4B9D-95EE-E0E0EBF84D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125153"/>
              </p:ext>
            </p:extLst>
          </p:nvPr>
        </p:nvGraphicFramePr>
        <p:xfrm>
          <a:off x="838200" y="1825625"/>
          <a:ext cx="10515601" cy="3624784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867678">
                  <a:extLst>
                    <a:ext uri="{9D8B030D-6E8A-4147-A177-3AD203B41FA5}">
                      <a16:colId xmlns:a16="http://schemas.microsoft.com/office/drawing/2014/main" val="1213016303"/>
                    </a:ext>
                  </a:extLst>
                </a:gridCol>
                <a:gridCol w="2939142">
                  <a:extLst>
                    <a:ext uri="{9D8B030D-6E8A-4147-A177-3AD203B41FA5}">
                      <a16:colId xmlns:a16="http://schemas.microsoft.com/office/drawing/2014/main" val="2325784919"/>
                    </a:ext>
                  </a:extLst>
                </a:gridCol>
                <a:gridCol w="2593911">
                  <a:extLst>
                    <a:ext uri="{9D8B030D-6E8A-4147-A177-3AD203B41FA5}">
                      <a16:colId xmlns:a16="http://schemas.microsoft.com/office/drawing/2014/main" val="4279768169"/>
                    </a:ext>
                  </a:extLst>
                </a:gridCol>
                <a:gridCol w="3114870">
                  <a:extLst>
                    <a:ext uri="{9D8B030D-6E8A-4147-A177-3AD203B41FA5}">
                      <a16:colId xmlns:a16="http://schemas.microsoft.com/office/drawing/2014/main" val="4120912018"/>
                    </a:ext>
                  </a:extLst>
                </a:gridCol>
              </a:tblGrid>
              <a:tr h="49738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Git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 명령어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장점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단점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892560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Fast Forward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git merge --ff-only &lt;branch&gt;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가장 빠르고 간단하며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그래프가 깔끔한 선형적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구조로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유지된다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브랜치 분기 시점을 알 수 없고</a:t>
                      </a:r>
                      <a:endParaRPr lang="en-US" altLang="ko-KR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선형적 구조에서만 사용 가능해 협업에 활용하기 어렵다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629035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Traditional</a:t>
                      </a:r>
                    </a:p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Merge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git merge --no-ff &lt;branch&gt;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브랜치의 관계가 그래프에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그대로 반영된다</a:t>
                      </a:r>
                      <a:endParaRPr lang="en-US" altLang="ko-KR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반복적인 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Merge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에 유리</a:t>
                      </a:r>
                      <a:endParaRPr lang="en-US" altLang="ko-KR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머지 커밋이 발생한다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180220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Rebase Merge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git rebase &lt;branch&gt;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머지 커밋이 발생하지 않고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수행 이후 깔끔한 선형적 구조로 변하게 된다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브랜치 분기 시점을 알 수 없고</a:t>
                      </a:r>
                      <a:endParaRPr lang="en-US" altLang="ko-KR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기존 일부 커밋의 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ID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가 수정된다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411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11101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반복적인 </a:t>
            </a:r>
            <a:r>
              <a:rPr lang="en-US" altLang="ko-KR" dirty="0"/>
              <a:t>Traditional Merge</a:t>
            </a:r>
            <a:endParaRPr lang="ko-KR" altLang="en-US" dirty="0"/>
          </a:p>
        </p:txBody>
      </p:sp>
      <p:pic>
        <p:nvPicPr>
          <p:cNvPr id="55300" name="Picture 4">
            <a:extLst>
              <a:ext uri="{FF2B5EF4-FFF2-40B4-BE49-F238E27FC236}">
                <a16:creationId xmlns:a16="http://schemas.microsoft.com/office/drawing/2014/main" id="{B9CEFAC8-E65E-4BA0-ACCF-97D4256466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0" y="2472381"/>
            <a:ext cx="12037359" cy="306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89901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F76C7A-102A-446C-BDD6-2A864C017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Git Flow</a:t>
            </a:r>
            <a:endParaRPr lang="ko-KR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2DF914-FD14-4F7F-9F54-FA9EBA70F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3. Git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3272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Before Git Flow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4B721-14B8-47B2-BCE6-415E1B6443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Git Flow</a:t>
            </a:r>
            <a:r>
              <a:rPr lang="ko-KR" altLang="en-US" dirty="0"/>
              <a:t>가 있기 전에는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브랜치를 생성하고 머지할때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어떠한 통일된 규칙이 없었다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사람들은 내키는 대로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브랜치를 만들고 머지하면서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Git</a:t>
            </a:r>
            <a:r>
              <a:rPr lang="ko-KR" altLang="en-US" dirty="0"/>
              <a:t>의</a:t>
            </a:r>
            <a:r>
              <a:rPr lang="en-US" altLang="ko-KR" dirty="0"/>
              <a:t> Commit History</a:t>
            </a:r>
            <a:r>
              <a:rPr lang="ko-KR" altLang="en-US" dirty="0"/>
              <a:t>는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점점 관리하기 어려워 졌다</a:t>
            </a:r>
          </a:p>
        </p:txBody>
      </p:sp>
      <p:pic>
        <p:nvPicPr>
          <p:cNvPr id="57346" name="Picture 2" descr="Resistance Against London Tube Map Commit History (a.k.a. Git Merge Hell) |  Tugberk @ the Heart of Software">
            <a:extLst>
              <a:ext uri="{FF2B5EF4-FFF2-40B4-BE49-F238E27FC236}">
                <a16:creationId xmlns:a16="http://schemas.microsoft.com/office/drawing/2014/main" id="{0D681DBD-7F93-4687-A359-910EA6F2E43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281" y="804409"/>
            <a:ext cx="6724719" cy="524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73214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Git Flow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4B721-14B8-47B2-BCE6-415E1B6443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어떻게 </a:t>
            </a:r>
            <a:r>
              <a:rPr lang="en-US" altLang="ko-KR" dirty="0"/>
              <a:t>Git </a:t>
            </a:r>
            <a:r>
              <a:rPr lang="ko-KR" altLang="en-US" dirty="0"/>
              <a:t>브랜치들을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체계적으로 관리할 수 있을지</a:t>
            </a:r>
            <a:endParaRPr lang="en-US" altLang="ko-KR" dirty="0"/>
          </a:p>
          <a:p>
            <a:r>
              <a:rPr lang="en-US" altLang="ko-KR" dirty="0"/>
              <a:t>5</a:t>
            </a:r>
            <a:r>
              <a:rPr lang="ko-KR" altLang="en-US" dirty="0"/>
              <a:t>개의 브랜치 종류로 제한</a:t>
            </a:r>
            <a:endParaRPr lang="en-US" altLang="ko-KR" dirty="0"/>
          </a:p>
          <a:p>
            <a:endParaRPr lang="en-US" altLang="ko-KR" dirty="0"/>
          </a:p>
        </p:txBody>
      </p:sp>
      <p:pic>
        <p:nvPicPr>
          <p:cNvPr id="1028" name="Picture 4" descr="https://file.notion.so/f/f/856f01d5-8ef9-4dd4-a474-6f94503199f6/2514cdf2-c06b-4437-a65f-e5622f5a440d/Untitled.png?id=8f48f348-40c0-4e18-84eb-77d29492e4ce&amp;table=block&amp;spaceId=856f01d5-8ef9-4dd4-a474-6f94503199f6&amp;expirationTimestamp=1716516000000&amp;signature=jR3dJeSsoWMdaqsnA37_-c_qh2OO3k1okAU_Xl3wkoY&amp;downloadName=Untitled.png">
            <a:extLst>
              <a:ext uri="{FF2B5EF4-FFF2-40B4-BE49-F238E27FC236}">
                <a16:creationId xmlns:a16="http://schemas.microsoft.com/office/drawing/2014/main" id="{A3D2AD4F-AB46-43A2-8235-13B51F9E754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016" y="85450"/>
            <a:ext cx="5033851" cy="667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46168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Git Flow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4B721-14B8-47B2-BCE6-415E1B6443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어떻게 </a:t>
            </a:r>
            <a:r>
              <a:rPr lang="en-US" altLang="ko-KR" dirty="0"/>
              <a:t>Git </a:t>
            </a:r>
            <a:r>
              <a:rPr lang="ko-KR" altLang="en-US" dirty="0"/>
              <a:t>브랜치들을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체계적으로 관리할 수 있을지</a:t>
            </a:r>
            <a:endParaRPr lang="en-US" altLang="ko-KR" dirty="0"/>
          </a:p>
          <a:p>
            <a:r>
              <a:rPr lang="en-US" altLang="ko-KR" dirty="0"/>
              <a:t>5</a:t>
            </a:r>
            <a:r>
              <a:rPr lang="ko-KR" altLang="en-US" dirty="0"/>
              <a:t>개의 브랜치 종류로 제한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feat/* </a:t>
            </a:r>
            <a:r>
              <a:rPr lang="ko-KR" altLang="en-US" dirty="0"/>
              <a:t>브랜치</a:t>
            </a:r>
            <a:endParaRPr lang="en-US" altLang="ko-KR" dirty="0"/>
          </a:p>
          <a:p>
            <a:r>
              <a:rPr lang="ko-KR" altLang="en-US" dirty="0"/>
              <a:t>새로운 기능의 대한 브랜치</a:t>
            </a:r>
            <a:endParaRPr lang="en-US" altLang="ko-KR" dirty="0"/>
          </a:p>
          <a:p>
            <a:r>
              <a:rPr lang="ko-KR" altLang="en-US" dirty="0"/>
              <a:t>새로운 기능 작업이 완료되면 </a:t>
            </a:r>
            <a:r>
              <a:rPr lang="en-US" altLang="ko-KR" dirty="0"/>
              <a:t>develop </a:t>
            </a:r>
            <a:r>
              <a:rPr lang="ko-KR" altLang="en-US" dirty="0"/>
              <a:t>브랜치로 </a:t>
            </a:r>
            <a:r>
              <a:rPr lang="en-US" altLang="ko-KR" dirty="0"/>
              <a:t>merge</a:t>
            </a:r>
            <a:r>
              <a:rPr lang="ko-KR" altLang="en-US" dirty="0"/>
              <a:t>한다</a:t>
            </a:r>
            <a:endParaRPr lang="en-US" altLang="ko-KR" dirty="0"/>
          </a:p>
        </p:txBody>
      </p:sp>
      <p:pic>
        <p:nvPicPr>
          <p:cNvPr id="1028" name="Picture 4" descr="https://file.notion.so/f/f/856f01d5-8ef9-4dd4-a474-6f94503199f6/2514cdf2-c06b-4437-a65f-e5622f5a440d/Untitled.png?id=8f48f348-40c0-4e18-84eb-77d29492e4ce&amp;table=block&amp;spaceId=856f01d5-8ef9-4dd4-a474-6f94503199f6&amp;expirationTimestamp=1716516000000&amp;signature=jR3dJeSsoWMdaqsnA37_-c_qh2OO3k1okAU_Xl3wkoY&amp;downloadName=Untitled.png">
            <a:extLst>
              <a:ext uri="{FF2B5EF4-FFF2-40B4-BE49-F238E27FC236}">
                <a16:creationId xmlns:a16="http://schemas.microsoft.com/office/drawing/2014/main" id="{A3D2AD4F-AB46-43A2-8235-13B51F9E754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016" y="85450"/>
            <a:ext cx="5033851" cy="667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73023A-0F12-4967-8C20-4D57253F53F0}"/>
              </a:ext>
            </a:extLst>
          </p:cNvPr>
          <p:cNvSpPr/>
          <p:nvPr/>
        </p:nvSpPr>
        <p:spPr>
          <a:xfrm>
            <a:off x="6596743" y="101601"/>
            <a:ext cx="1670179" cy="64101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75850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Git Flow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4B721-14B8-47B2-BCE6-415E1B6443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/>
              <a:t>어떻게 </a:t>
            </a:r>
            <a:r>
              <a:rPr lang="en-US" altLang="ko-KR" dirty="0"/>
              <a:t>Git </a:t>
            </a:r>
            <a:r>
              <a:rPr lang="ko-KR" altLang="en-US" dirty="0"/>
              <a:t>브랜치들을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체계적으로 관리할 수 있을지</a:t>
            </a:r>
            <a:endParaRPr lang="en-US" altLang="ko-KR" dirty="0"/>
          </a:p>
          <a:p>
            <a:r>
              <a:rPr lang="en-US" altLang="ko-KR" dirty="0"/>
              <a:t>5</a:t>
            </a:r>
            <a:r>
              <a:rPr lang="ko-KR" altLang="en-US" dirty="0"/>
              <a:t>개의 브랜치 종류로 제한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Develop </a:t>
            </a:r>
            <a:r>
              <a:rPr lang="ko-KR" altLang="en-US" dirty="0"/>
              <a:t>브랜치</a:t>
            </a:r>
            <a:r>
              <a:rPr lang="en-US" altLang="ko-KR" dirty="0"/>
              <a:t>:</a:t>
            </a:r>
          </a:p>
          <a:p>
            <a:r>
              <a:rPr lang="ko-KR" altLang="en-US" dirty="0"/>
              <a:t>가장 활발하게 개발이 이뤄지는 브랜치</a:t>
            </a:r>
            <a:endParaRPr lang="en-US" altLang="ko-KR" dirty="0"/>
          </a:p>
          <a:p>
            <a:r>
              <a:rPr lang="ko-KR" altLang="en-US" dirty="0"/>
              <a:t>새로운 릴리즈를 내기에 충분한 추가 기능이 모이면 </a:t>
            </a:r>
            <a:r>
              <a:rPr lang="en-US" altLang="ko-KR" dirty="0"/>
              <a:t>release</a:t>
            </a:r>
            <a:r>
              <a:rPr lang="ko-KR" altLang="en-US" dirty="0"/>
              <a:t>로 보낸다</a:t>
            </a:r>
            <a:endParaRPr lang="en-US" altLang="ko-KR" dirty="0"/>
          </a:p>
          <a:p>
            <a:endParaRPr lang="en-US" altLang="ko-KR" dirty="0"/>
          </a:p>
        </p:txBody>
      </p:sp>
      <p:pic>
        <p:nvPicPr>
          <p:cNvPr id="1028" name="Picture 4" descr="https://file.notion.so/f/f/856f01d5-8ef9-4dd4-a474-6f94503199f6/2514cdf2-c06b-4437-a65f-e5622f5a440d/Untitled.png?id=8f48f348-40c0-4e18-84eb-77d29492e4ce&amp;table=block&amp;spaceId=856f01d5-8ef9-4dd4-a474-6f94503199f6&amp;expirationTimestamp=1716516000000&amp;signature=jR3dJeSsoWMdaqsnA37_-c_qh2OO3k1okAU_Xl3wkoY&amp;downloadName=Untitled.png">
            <a:extLst>
              <a:ext uri="{FF2B5EF4-FFF2-40B4-BE49-F238E27FC236}">
                <a16:creationId xmlns:a16="http://schemas.microsoft.com/office/drawing/2014/main" id="{A3D2AD4F-AB46-43A2-8235-13B51F9E754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016" y="85450"/>
            <a:ext cx="5033851" cy="667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A271149-24BC-4003-8727-433C82FBEBAC}"/>
              </a:ext>
            </a:extLst>
          </p:cNvPr>
          <p:cNvSpPr/>
          <p:nvPr/>
        </p:nvSpPr>
        <p:spPr>
          <a:xfrm>
            <a:off x="8192278" y="215858"/>
            <a:ext cx="634482" cy="64101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704646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Git Flow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4B721-14B8-47B2-BCE6-415E1B6443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어떻게 </a:t>
            </a:r>
            <a:r>
              <a:rPr lang="en-US" altLang="ko-KR" dirty="0"/>
              <a:t>Git </a:t>
            </a:r>
            <a:r>
              <a:rPr lang="ko-KR" altLang="en-US" dirty="0"/>
              <a:t>브랜치들을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체계적으로 관리할 수 있을지</a:t>
            </a:r>
            <a:endParaRPr lang="en-US" altLang="ko-KR" dirty="0"/>
          </a:p>
          <a:p>
            <a:r>
              <a:rPr lang="en-US" altLang="ko-KR" dirty="0"/>
              <a:t>5</a:t>
            </a:r>
            <a:r>
              <a:rPr lang="ko-KR" altLang="en-US" dirty="0"/>
              <a:t>개의 브랜치 종류로 제한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release/* </a:t>
            </a:r>
            <a:r>
              <a:rPr lang="ko-KR" altLang="en-US" dirty="0"/>
              <a:t>브랜치</a:t>
            </a:r>
            <a:r>
              <a:rPr lang="en-US" altLang="ko-KR" dirty="0"/>
              <a:t>:</a:t>
            </a:r>
          </a:p>
          <a:p>
            <a:r>
              <a:rPr lang="ko-KR" altLang="en-US" dirty="0"/>
              <a:t>릴리즈를 준비하기 위한 브랜치</a:t>
            </a:r>
            <a:endParaRPr lang="en-US" altLang="ko-KR" dirty="0"/>
          </a:p>
          <a:p>
            <a:r>
              <a:rPr lang="ko-KR" altLang="en-US" dirty="0"/>
              <a:t>새로운 기능 추가는 없고 버그 수정에만 집중</a:t>
            </a:r>
            <a:endParaRPr lang="en-US" altLang="ko-KR" dirty="0"/>
          </a:p>
          <a:p>
            <a:r>
              <a:rPr lang="ko-KR" altLang="en-US" dirty="0"/>
              <a:t>지속적으로 변경사항이 </a:t>
            </a:r>
            <a:r>
              <a:rPr lang="en-US" altLang="ko-KR" dirty="0"/>
              <a:t>develop</a:t>
            </a:r>
            <a:r>
              <a:rPr lang="ko-KR" altLang="en-US" dirty="0"/>
              <a:t>에 반영되어야 하고</a:t>
            </a:r>
            <a:endParaRPr lang="en-US" altLang="ko-KR" dirty="0"/>
          </a:p>
          <a:p>
            <a:r>
              <a:rPr lang="ko-KR" altLang="en-US" dirty="0"/>
              <a:t>작업이 완료되면 </a:t>
            </a:r>
            <a:r>
              <a:rPr lang="en-US" altLang="ko-KR" dirty="0"/>
              <a:t>master</a:t>
            </a:r>
            <a:r>
              <a:rPr lang="ko-KR" altLang="en-US" dirty="0"/>
              <a:t>로 반영</a:t>
            </a:r>
            <a:endParaRPr lang="en-US" altLang="ko-KR" dirty="0"/>
          </a:p>
        </p:txBody>
      </p:sp>
      <p:pic>
        <p:nvPicPr>
          <p:cNvPr id="1028" name="Picture 4" descr="https://file.notion.so/f/f/856f01d5-8ef9-4dd4-a474-6f94503199f6/2514cdf2-c06b-4437-a65f-e5622f5a440d/Untitled.png?id=8f48f348-40c0-4e18-84eb-77d29492e4ce&amp;table=block&amp;spaceId=856f01d5-8ef9-4dd4-a474-6f94503199f6&amp;expirationTimestamp=1716516000000&amp;signature=jR3dJeSsoWMdaqsnA37_-c_qh2OO3k1okAU_Xl3wkoY&amp;downloadName=Untitled.png">
            <a:extLst>
              <a:ext uri="{FF2B5EF4-FFF2-40B4-BE49-F238E27FC236}">
                <a16:creationId xmlns:a16="http://schemas.microsoft.com/office/drawing/2014/main" id="{A3D2AD4F-AB46-43A2-8235-13B51F9E754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016" y="85450"/>
            <a:ext cx="5033851" cy="667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9D809B-2D8F-4D68-A99D-6EFBB55AF9CA}"/>
              </a:ext>
            </a:extLst>
          </p:cNvPr>
          <p:cNvSpPr/>
          <p:nvPr/>
        </p:nvSpPr>
        <p:spPr>
          <a:xfrm>
            <a:off x="8957388" y="85450"/>
            <a:ext cx="634482" cy="64101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808431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Git Flow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4B721-14B8-47B2-BCE6-415E1B6443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어떻게 </a:t>
            </a:r>
            <a:r>
              <a:rPr lang="en-US" altLang="ko-KR" dirty="0"/>
              <a:t>Git </a:t>
            </a:r>
            <a:r>
              <a:rPr lang="ko-KR" altLang="en-US" dirty="0"/>
              <a:t>브랜치들을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체계적으로 관리할 수 있을지</a:t>
            </a:r>
            <a:endParaRPr lang="en-US" altLang="ko-KR" dirty="0"/>
          </a:p>
          <a:p>
            <a:r>
              <a:rPr lang="en-US" altLang="ko-KR" dirty="0"/>
              <a:t>5</a:t>
            </a:r>
            <a:r>
              <a:rPr lang="ko-KR" altLang="en-US" dirty="0"/>
              <a:t>개의 브랜치 종류로 제한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Master </a:t>
            </a:r>
            <a:r>
              <a:rPr lang="ko-KR" altLang="en-US" dirty="0"/>
              <a:t>브랜치</a:t>
            </a:r>
            <a:r>
              <a:rPr lang="en-US" altLang="ko-KR" dirty="0"/>
              <a:t>:</a:t>
            </a:r>
          </a:p>
          <a:p>
            <a:r>
              <a:rPr lang="ko-KR" altLang="en-US" dirty="0"/>
              <a:t>실제 프로덕션에서 사용되는 소스코드를 저장하는 브랜치</a:t>
            </a:r>
            <a:endParaRPr lang="en-US" altLang="ko-KR" dirty="0"/>
          </a:p>
          <a:p>
            <a:r>
              <a:rPr lang="ko-KR" altLang="en-US" dirty="0"/>
              <a:t>보통 </a:t>
            </a:r>
            <a:r>
              <a:rPr lang="en-US" altLang="ko-KR" dirty="0"/>
              <a:t>Git tag</a:t>
            </a:r>
            <a:r>
              <a:rPr lang="ko-KR" altLang="en-US" dirty="0"/>
              <a:t>를 단다</a:t>
            </a:r>
            <a:endParaRPr lang="en-US" altLang="ko-KR" dirty="0"/>
          </a:p>
        </p:txBody>
      </p:sp>
      <p:pic>
        <p:nvPicPr>
          <p:cNvPr id="1028" name="Picture 4" descr="https://file.notion.so/f/f/856f01d5-8ef9-4dd4-a474-6f94503199f6/2514cdf2-c06b-4437-a65f-e5622f5a440d/Untitled.png?id=8f48f348-40c0-4e18-84eb-77d29492e4ce&amp;table=block&amp;spaceId=856f01d5-8ef9-4dd4-a474-6f94503199f6&amp;expirationTimestamp=1716516000000&amp;signature=jR3dJeSsoWMdaqsnA37_-c_qh2OO3k1okAU_Xl3wkoY&amp;downloadName=Untitled.png">
            <a:extLst>
              <a:ext uri="{FF2B5EF4-FFF2-40B4-BE49-F238E27FC236}">
                <a16:creationId xmlns:a16="http://schemas.microsoft.com/office/drawing/2014/main" id="{A3D2AD4F-AB46-43A2-8235-13B51F9E754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016" y="85450"/>
            <a:ext cx="5033851" cy="667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79899B-92AF-4F83-9966-2C5547E39262}"/>
              </a:ext>
            </a:extLst>
          </p:cNvPr>
          <p:cNvSpPr/>
          <p:nvPr/>
        </p:nvSpPr>
        <p:spPr>
          <a:xfrm>
            <a:off x="10412963" y="215858"/>
            <a:ext cx="634482" cy="65566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029780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Git Flow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4B721-14B8-47B2-BCE6-415E1B6443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/>
              <a:t>어떻게 </a:t>
            </a:r>
            <a:r>
              <a:rPr lang="en-US" altLang="ko-KR" dirty="0"/>
              <a:t>Git </a:t>
            </a:r>
            <a:r>
              <a:rPr lang="ko-KR" altLang="en-US" dirty="0"/>
              <a:t>브랜치들을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체계적으로 관리할 수 있을지</a:t>
            </a:r>
            <a:endParaRPr lang="en-US" altLang="ko-KR" dirty="0"/>
          </a:p>
          <a:p>
            <a:r>
              <a:rPr lang="en-US" altLang="ko-KR" dirty="0"/>
              <a:t>5</a:t>
            </a:r>
            <a:r>
              <a:rPr lang="ko-KR" altLang="en-US" dirty="0"/>
              <a:t>개의 브랜치 종류로 제한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Hotfix/* </a:t>
            </a:r>
            <a:r>
              <a:rPr lang="ko-KR" altLang="en-US" dirty="0"/>
              <a:t>브랜치</a:t>
            </a:r>
            <a:endParaRPr lang="en-US" altLang="ko-KR" dirty="0"/>
          </a:p>
          <a:p>
            <a:r>
              <a:rPr lang="ko-KR" altLang="en-US" dirty="0"/>
              <a:t>긴급한 버그 수정이 필요할때 사용되는 브랜치</a:t>
            </a:r>
            <a:endParaRPr lang="en-US" altLang="ko-KR" dirty="0"/>
          </a:p>
          <a:p>
            <a:r>
              <a:rPr lang="en-US" altLang="ko-KR" dirty="0"/>
              <a:t>Master </a:t>
            </a:r>
            <a:r>
              <a:rPr lang="ko-KR" altLang="en-US" dirty="0"/>
              <a:t>브랜치에서 바로 분기하며 버그 수정이 끝나면 </a:t>
            </a:r>
            <a:r>
              <a:rPr lang="en-US" altLang="ko-KR" dirty="0"/>
              <a:t>develop</a:t>
            </a:r>
            <a:r>
              <a:rPr lang="ko-KR" altLang="en-US" dirty="0"/>
              <a:t>과 </a:t>
            </a:r>
            <a:r>
              <a:rPr lang="en-US" altLang="ko-KR" dirty="0"/>
              <a:t>master</a:t>
            </a:r>
            <a:r>
              <a:rPr lang="ko-KR" altLang="en-US" dirty="0"/>
              <a:t>에 반영된다</a:t>
            </a:r>
            <a:endParaRPr lang="en-US" altLang="ko-KR" dirty="0"/>
          </a:p>
        </p:txBody>
      </p:sp>
      <p:pic>
        <p:nvPicPr>
          <p:cNvPr id="1028" name="Picture 4" descr="https://file.notion.so/f/f/856f01d5-8ef9-4dd4-a474-6f94503199f6/2514cdf2-c06b-4437-a65f-e5622f5a440d/Untitled.png?id=8f48f348-40c0-4e18-84eb-77d29492e4ce&amp;table=block&amp;spaceId=856f01d5-8ef9-4dd4-a474-6f94503199f6&amp;expirationTimestamp=1716516000000&amp;signature=jR3dJeSsoWMdaqsnA37_-c_qh2OO3k1okAU_Xl3wkoY&amp;downloadName=Untitled.png">
            <a:extLst>
              <a:ext uri="{FF2B5EF4-FFF2-40B4-BE49-F238E27FC236}">
                <a16:creationId xmlns:a16="http://schemas.microsoft.com/office/drawing/2014/main" id="{A3D2AD4F-AB46-43A2-8235-13B51F9E754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016" y="85450"/>
            <a:ext cx="5033851" cy="667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8FA36E-A0B8-475D-801E-8857819813BA}"/>
              </a:ext>
            </a:extLst>
          </p:cNvPr>
          <p:cNvSpPr/>
          <p:nvPr/>
        </p:nvSpPr>
        <p:spPr>
          <a:xfrm>
            <a:off x="9703837" y="101601"/>
            <a:ext cx="634482" cy="64101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7954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oto Sans KR">
      <a:majorFont>
        <a:latin typeface="Noto Sans KR"/>
        <a:ea typeface="Noto Sans KR"/>
        <a:cs typeface=""/>
      </a:majorFont>
      <a:minorFont>
        <a:latin typeface="Noto Sans KR"/>
        <a:ea typeface="Noto Sans K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3388</Words>
  <Application>Microsoft Office PowerPoint</Application>
  <PresentationFormat>와이드스크린</PresentationFormat>
  <Paragraphs>668</Paragraphs>
  <Slides>100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100</vt:i4>
      </vt:variant>
    </vt:vector>
  </HeadingPairs>
  <TitlesOfParts>
    <vt:vector size="103" baseType="lpstr">
      <vt:lpstr>Noto Sans KR</vt:lpstr>
      <vt:lpstr>Arial</vt:lpstr>
      <vt:lpstr>Office Theme</vt:lpstr>
      <vt:lpstr>개발 전략 및 형상 관리</vt:lpstr>
      <vt:lpstr>Agenda</vt:lpstr>
      <vt:lpstr>SDLC</vt:lpstr>
      <vt:lpstr>SDLC Software Development Life Cycle</vt:lpstr>
      <vt:lpstr>Waterfall 모델</vt:lpstr>
      <vt:lpstr>Waterfall 모델</vt:lpstr>
      <vt:lpstr>Agile 모델</vt:lpstr>
      <vt:lpstr>Agile 모델 + Kanban 모델</vt:lpstr>
      <vt:lpstr>Test의 중요성과 종류</vt:lpstr>
      <vt:lpstr>테스트란?</vt:lpstr>
      <vt:lpstr>테스트란?</vt:lpstr>
      <vt:lpstr>테스트란?</vt:lpstr>
      <vt:lpstr>테스트가 중요한 이유</vt:lpstr>
      <vt:lpstr>테스트가 중요한 이유</vt:lpstr>
      <vt:lpstr>테스트가 중요한 이유</vt:lpstr>
      <vt:lpstr>테스트가 중요한 이유</vt:lpstr>
      <vt:lpstr>테스트의 종류 – 주체에 따른 분류</vt:lpstr>
      <vt:lpstr>테스트의 종류 – 주체에 따른 분류</vt:lpstr>
      <vt:lpstr>테스트의 종류 – 범위에 따른 분류</vt:lpstr>
      <vt:lpstr>테스트의 종류 – 범위에 따른 분류</vt:lpstr>
      <vt:lpstr>테스트의 종류 – 범위에 따른 분류</vt:lpstr>
      <vt:lpstr>테스트의 종류 – 범위에 따른 분류</vt:lpstr>
      <vt:lpstr>테스트의 종류 – 범위에 따른 분류</vt:lpstr>
      <vt:lpstr>TDD: Test Driven Development</vt:lpstr>
      <vt:lpstr>TDD란?</vt:lpstr>
      <vt:lpstr>TDD란?</vt:lpstr>
      <vt:lpstr>TDD란?</vt:lpstr>
      <vt:lpstr>TDD란?</vt:lpstr>
      <vt:lpstr>TDD란?</vt:lpstr>
      <vt:lpstr>TDD란?</vt:lpstr>
      <vt:lpstr>TDD란?</vt:lpstr>
      <vt:lpstr>TDD Demo</vt:lpstr>
      <vt:lpstr>TDD란?</vt:lpstr>
      <vt:lpstr>TDD란?</vt:lpstr>
      <vt:lpstr>TDD란?</vt:lpstr>
      <vt:lpstr>TDD란?</vt:lpstr>
      <vt:lpstr>TDD란?</vt:lpstr>
      <vt:lpstr>TDD란?</vt:lpstr>
      <vt:lpstr>TDD란?</vt:lpstr>
      <vt:lpstr>TDD란?</vt:lpstr>
      <vt:lpstr>TDD란?</vt:lpstr>
      <vt:lpstr>Git</vt:lpstr>
      <vt:lpstr>Git이란</vt:lpstr>
      <vt:lpstr>Git이란</vt:lpstr>
      <vt:lpstr>Git이란</vt:lpstr>
      <vt:lpstr>Git이란</vt:lpstr>
      <vt:lpstr>Git 스테이지</vt:lpstr>
      <vt:lpstr>Git 스테이지</vt:lpstr>
      <vt:lpstr>Git 스테이지</vt:lpstr>
      <vt:lpstr>Git 스테이지</vt:lpstr>
      <vt:lpstr>Github Actions</vt:lpstr>
      <vt:lpstr>Github Actions 구성 요소</vt:lpstr>
      <vt:lpstr>Github Actions 구성 요소 : Workflow</vt:lpstr>
      <vt:lpstr>Github Actions 구성 요소 : Event</vt:lpstr>
      <vt:lpstr>Github Actions 구성 요소 : Event</vt:lpstr>
      <vt:lpstr>Github Actions 구성 요소 : Job</vt:lpstr>
      <vt:lpstr>Github Actions 구성 요소 : Step</vt:lpstr>
      <vt:lpstr>Github Actions 구성 요소 : Step</vt:lpstr>
      <vt:lpstr>Github Actions 구성 요소 : Runner</vt:lpstr>
      <vt:lpstr>Git merge</vt:lpstr>
      <vt:lpstr>Merge란?</vt:lpstr>
      <vt:lpstr>Merge란?</vt:lpstr>
      <vt:lpstr>Merge란?</vt:lpstr>
      <vt:lpstr>Fast Forward</vt:lpstr>
      <vt:lpstr>Fast Forward</vt:lpstr>
      <vt:lpstr>Fast Forward</vt:lpstr>
      <vt:lpstr>Fast Forward</vt:lpstr>
      <vt:lpstr>Fast Forward</vt:lpstr>
      <vt:lpstr>Traditional  Merge</vt:lpstr>
      <vt:lpstr>Traditional  Merge</vt:lpstr>
      <vt:lpstr>Traditional  Merge</vt:lpstr>
      <vt:lpstr>Traditional  Merge</vt:lpstr>
      <vt:lpstr>Traditional  Merge</vt:lpstr>
      <vt:lpstr>Traditional  Merge</vt:lpstr>
      <vt:lpstr>Traditional  Merge</vt:lpstr>
      <vt:lpstr>Traditional  Merge</vt:lpstr>
      <vt:lpstr>Rebase  Merge</vt:lpstr>
      <vt:lpstr>Rebase  Merge</vt:lpstr>
      <vt:lpstr>Rebase  Merge</vt:lpstr>
      <vt:lpstr>Rebase  Merge</vt:lpstr>
      <vt:lpstr>Rebase  Merge</vt:lpstr>
      <vt:lpstr>Rebase  Merge</vt:lpstr>
      <vt:lpstr>Rebase  Merge</vt:lpstr>
      <vt:lpstr>Rebase  Merge</vt:lpstr>
      <vt:lpstr>Rebase  Merge</vt:lpstr>
      <vt:lpstr>Rebase  Merge</vt:lpstr>
      <vt:lpstr>Rebase  Merge</vt:lpstr>
      <vt:lpstr>Rebase  Merge</vt:lpstr>
      <vt:lpstr>Comparison of Git Merge</vt:lpstr>
      <vt:lpstr>Comparison of Git Merge</vt:lpstr>
      <vt:lpstr>반복적인 Traditional Merge</vt:lpstr>
      <vt:lpstr>Git Flow</vt:lpstr>
      <vt:lpstr>Before Git Flow</vt:lpstr>
      <vt:lpstr>Git Flow</vt:lpstr>
      <vt:lpstr>Git Flow</vt:lpstr>
      <vt:lpstr>Git Flow</vt:lpstr>
      <vt:lpstr>Git Flow</vt:lpstr>
      <vt:lpstr>Git Flow</vt:lpstr>
      <vt:lpstr>Git Flow</vt:lpstr>
      <vt:lpstr>Fin.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개발 전략 및 형상 관리</dc:title>
  <dc:creator>pmh</dc:creator>
  <cp:lastModifiedBy>juwon</cp:lastModifiedBy>
  <cp:revision>264</cp:revision>
  <dcterms:created xsi:type="dcterms:W3CDTF">2024-05-21T11:34:36Z</dcterms:created>
  <dcterms:modified xsi:type="dcterms:W3CDTF">2024-05-27T04:33:53Z</dcterms:modified>
</cp:coreProperties>
</file>